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</p:sldIdLst>
  <p:sldSz cx="9144000" cy="5715000" type="screen16x1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39" d="100"/>
          <a:sy n="139" d="100"/>
        </p:scale>
        <p:origin x="18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685800" y="1775355"/>
            <a:ext cx="7772400" cy="122502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238500"/>
            <a:ext cx="6400800" cy="14605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6629400" y="228865"/>
            <a:ext cx="2057400" cy="487627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228865"/>
            <a:ext cx="6019800" cy="4876272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ody Level One…"/>
          <p:cNvSpPr txBox="1">
            <a:spLocks noGrp="1"/>
          </p:cNvSpPr>
          <p:nvPr>
            <p:ph type="body" idx="1"/>
          </p:nvPr>
        </p:nvSpPr>
        <p:spPr>
          <a:xfrm>
            <a:off x="171480" y="1012019"/>
            <a:ext cx="8829676" cy="4583939"/>
          </a:xfrm>
          <a:prstGeom prst="rect">
            <a:avLst/>
          </a:prstGeom>
          <a:solidFill>
            <a:srgbClr val="FFFFFF"/>
          </a:solidFill>
          <a:ln w="31750">
            <a:solidFill>
              <a:srgbClr val="C00000">
                <a:alpha val="46000"/>
              </a:srgbClr>
            </a:solidFill>
            <a:round/>
          </a:ln>
          <a:effectLst>
            <a:outerShdw blurRad="50800" dist="50800" dir="5400000" rotWithShape="0">
              <a:srgbClr val="EEECE1"/>
            </a:outerShdw>
          </a:effectLst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Body Level One…"/>
          <p:cNvSpPr txBox="1">
            <a:spLocks noGrp="1"/>
          </p:cNvSpPr>
          <p:nvPr>
            <p:ph type="body" idx="1"/>
          </p:nvPr>
        </p:nvSpPr>
        <p:spPr>
          <a:xfrm>
            <a:off x="171480" y="1012019"/>
            <a:ext cx="8829676" cy="4583939"/>
          </a:xfrm>
          <a:prstGeom prst="rect">
            <a:avLst/>
          </a:prstGeom>
          <a:solidFill>
            <a:srgbClr val="FFFFFF"/>
          </a:solidFill>
          <a:ln w="31750">
            <a:solidFill>
              <a:srgbClr val="C00000">
                <a:alpha val="46000"/>
              </a:srgbClr>
            </a:solidFill>
            <a:round/>
          </a:ln>
          <a:effectLst>
            <a:outerShdw blurRad="50800" dist="50800" dir="5400000" rotWithShape="0">
              <a:srgbClr val="EEECE1"/>
            </a:outerShdw>
          </a:effectLst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722312" y="3672418"/>
            <a:ext cx="7772401" cy="1135063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2422261"/>
            <a:ext cx="7772401" cy="1250157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333500"/>
            <a:ext cx="4038600" cy="3771638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279260"/>
            <a:ext cx="4040188" cy="533137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026" y="1279260"/>
            <a:ext cx="4041776" cy="533137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457201" y="227541"/>
            <a:ext cx="3008315" cy="968376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050" y="227542"/>
            <a:ext cx="5111750" cy="487759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201" y="1195917"/>
            <a:ext cx="3008315" cy="390922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1792288" y="4000500"/>
            <a:ext cx="5486401" cy="472282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2288" y="510646"/>
            <a:ext cx="5486401" cy="3429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4472782"/>
            <a:ext cx="5486401" cy="67072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228865"/>
            <a:ext cx="8229600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8176" y="5314474"/>
            <a:ext cx="258624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securitysite.com/encryption/htest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tle 1"/>
          <p:cNvSpPr txBox="1">
            <a:spLocks noGrp="1"/>
          </p:cNvSpPr>
          <p:nvPr>
            <p:ph type="title"/>
          </p:nvPr>
        </p:nvSpPr>
        <p:spPr>
          <a:xfrm>
            <a:off x="468312" y="169812"/>
            <a:ext cx="5327651" cy="5189142"/>
          </a:xfrm>
          <a:prstGeom prst="rect">
            <a:avLst/>
          </a:prstGeom>
        </p:spPr>
        <p:txBody>
          <a:bodyPr/>
          <a:lstStyle/>
          <a:p>
            <a:pPr algn="l" defTabSz="877823">
              <a:defRPr sz="3743" b="1">
                <a:solidFill>
                  <a:srgbClr val="C00000"/>
                </a:solidFill>
              </a:defRPr>
            </a:pPr>
            <a:r>
              <a:t>Chapter 3: Hashing</a:t>
            </a:r>
            <a:br/>
            <a:br/>
            <a:r>
              <a:rPr sz="1727" b="0"/>
              <a:t>Hashing Types.</a:t>
            </a:r>
            <a:br>
              <a:rPr sz="1727" b="0"/>
            </a:br>
            <a:r>
              <a:rPr sz="1727" b="0"/>
              <a:t>Hashing Methods.</a:t>
            </a:r>
            <a:br>
              <a:rPr sz="1727" b="0"/>
            </a:br>
            <a:r>
              <a:rPr sz="1727" b="0"/>
              <a:t>Salting.</a:t>
            </a:r>
            <a:br>
              <a:rPr sz="1727" b="0"/>
            </a:br>
            <a:r>
              <a:rPr sz="1727" b="0"/>
              <a:t>Collisions.</a:t>
            </a:r>
            <a:br>
              <a:rPr sz="1727" b="0"/>
            </a:br>
            <a:r>
              <a:rPr sz="1727" b="0"/>
              <a:t>LM and NTLM Hashes (Windows).</a:t>
            </a:r>
            <a:br>
              <a:rPr sz="1727" b="0"/>
            </a:br>
            <a:r>
              <a:rPr sz="1727" b="0"/>
              <a:t>Hash Benchmarks.</a:t>
            </a:r>
            <a:br>
              <a:rPr sz="1727" b="0"/>
            </a:br>
            <a:r>
              <a:rPr sz="1727" b="0"/>
              <a:t>Message Authentication Codes (MACs).</a:t>
            </a:r>
            <a:br>
              <a:rPr sz="1727" b="0"/>
            </a:br>
            <a:r>
              <a:rPr sz="1727" b="0"/>
              <a:t>OTP/HOTP.</a:t>
            </a:r>
            <a:br>
              <a:rPr sz="1727" b="0"/>
            </a:br>
            <a:br>
              <a:rPr sz="1727" b="0"/>
            </a:br>
            <a:br>
              <a:rPr sz="1727" b="0"/>
            </a:br>
            <a:r>
              <a:rPr sz="2592">
                <a:solidFill>
                  <a:srgbClr val="000000"/>
                </a:solidFill>
              </a:rPr>
              <a:t>Prof Bill Buchanan OBE</a:t>
            </a:r>
            <a:br>
              <a:rPr sz="2592">
                <a:solidFill>
                  <a:srgbClr val="000000"/>
                </a:solidFill>
              </a:rPr>
            </a:br>
            <a:r>
              <a:rPr sz="1727" b="0"/>
              <a:t>http://asecuritysite.com/crypto03</a:t>
            </a:r>
            <a:br>
              <a:rPr sz="1727" b="0"/>
            </a:br>
            <a:r>
              <a:rPr sz="1727" b="0"/>
              <a:t>http://asecuritysite.com/encryption</a:t>
            </a:r>
            <a:br>
              <a:rPr sz="1727" b="0"/>
            </a:br>
            <a:endParaRPr sz="1727" b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65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" y="1"/>
            <a:ext cx="9141747" cy="571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isInverted="1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8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69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036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isInverted="1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2" name="Tex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73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1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itle 1"/>
          <p:cNvSpPr txBox="1">
            <a:spLocks noGrp="1"/>
          </p:cNvSpPr>
          <p:nvPr>
            <p:ph type="title"/>
          </p:nvPr>
        </p:nvSpPr>
        <p:spPr>
          <a:xfrm>
            <a:off x="-252536" y="-166837"/>
            <a:ext cx="8229601" cy="952501"/>
          </a:xfrm>
          <a:prstGeom prst="rect">
            <a:avLst/>
          </a:prstGeom>
        </p:spPr>
        <p:txBody>
          <a:bodyPr/>
          <a:lstStyle>
            <a:lvl1pPr>
              <a:defRPr sz="3900">
                <a:solidFill>
                  <a:srgbClr val="C00000"/>
                </a:solidFill>
              </a:defRPr>
            </a:lvl1pPr>
          </a:lstStyle>
          <a:p>
            <a:r>
              <a:t>Brute Force - How many hash codes?</a:t>
            </a:r>
          </a:p>
        </p:txBody>
      </p:sp>
      <p:sp>
        <p:nvSpPr>
          <p:cNvPr id="176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9470" indent="-339470" defTabSz="905255">
              <a:lnSpc>
                <a:spcPct val="90000"/>
              </a:lnSpc>
              <a:spcBef>
                <a:spcPts val="600"/>
              </a:spcBef>
              <a:defRPr sz="2871"/>
            </a:pPr>
            <a:r>
              <a:t>7 digit password with [a-z] … how many?</a:t>
            </a:r>
          </a:p>
          <a:p>
            <a:pPr marL="1131569" lvl="2" indent="-226313" defTabSz="905255">
              <a:lnSpc>
                <a:spcPct val="90000"/>
              </a:lnSpc>
              <a:spcBef>
                <a:spcPts val="500"/>
              </a:spcBef>
              <a:defRPr sz="2178"/>
            </a:pPr>
            <a:r>
              <a:t>Ans:</a:t>
            </a:r>
          </a:p>
          <a:p>
            <a:pPr marL="1131569" lvl="2" indent="-226313" defTabSz="905255">
              <a:lnSpc>
                <a:spcPct val="90000"/>
              </a:lnSpc>
              <a:spcBef>
                <a:spcPts val="500"/>
              </a:spcBef>
              <a:defRPr sz="2178"/>
            </a:pPr>
            <a:r>
              <a:t>Time to crack - 100 billion per second:</a:t>
            </a:r>
          </a:p>
          <a:p>
            <a:pPr marL="339470" indent="-339470" defTabSz="905255">
              <a:lnSpc>
                <a:spcPct val="90000"/>
              </a:lnSpc>
              <a:spcBef>
                <a:spcPts val="600"/>
              </a:spcBef>
              <a:defRPr sz="2871"/>
            </a:pPr>
            <a:r>
              <a:t>7 digit with [a-zA-z] … how many?</a:t>
            </a:r>
          </a:p>
          <a:p>
            <a:pPr marL="1131569" lvl="2" indent="-226313" defTabSz="905255">
              <a:lnSpc>
                <a:spcPct val="90000"/>
              </a:lnSpc>
              <a:spcBef>
                <a:spcPts val="500"/>
              </a:spcBef>
              <a:defRPr sz="2178"/>
            </a:pPr>
            <a:r>
              <a:t>Ans:</a:t>
            </a:r>
          </a:p>
          <a:p>
            <a:pPr marL="1131569" lvl="2" indent="-226313" defTabSz="905255">
              <a:lnSpc>
                <a:spcPct val="90000"/>
              </a:lnSpc>
              <a:spcBef>
                <a:spcPts val="500"/>
              </a:spcBef>
              <a:defRPr sz="2178"/>
            </a:pPr>
            <a:r>
              <a:t>Time to crack – 100 billion per second:</a:t>
            </a:r>
          </a:p>
          <a:p>
            <a:pPr marL="339470" indent="-339470" defTabSz="905255">
              <a:lnSpc>
                <a:spcPct val="90000"/>
              </a:lnSpc>
              <a:spcBef>
                <a:spcPts val="600"/>
              </a:spcBef>
              <a:defRPr sz="2871"/>
            </a:pPr>
            <a:r>
              <a:t>7 digit with [a-zA-z!@#$%^&amp;*()] … how many?</a:t>
            </a:r>
          </a:p>
          <a:p>
            <a:pPr marL="1131569" lvl="2" indent="-226313" defTabSz="905255">
              <a:lnSpc>
                <a:spcPct val="90000"/>
              </a:lnSpc>
              <a:spcBef>
                <a:spcPts val="500"/>
              </a:spcBef>
              <a:defRPr sz="2178"/>
            </a:pPr>
            <a:r>
              <a:t>Ans:</a:t>
            </a:r>
          </a:p>
          <a:p>
            <a:pPr marL="1131569" lvl="2" indent="-226313" defTabSz="905255">
              <a:lnSpc>
                <a:spcPct val="90000"/>
              </a:lnSpc>
              <a:spcBef>
                <a:spcPts val="500"/>
              </a:spcBef>
              <a:defRPr sz="2178"/>
            </a:pPr>
            <a:r>
              <a:t>Time to crack – 100 billion per second: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>
            <a:spLocks noGrp="1"/>
          </p:cNvSpPr>
          <p:nvPr>
            <p:ph type="title"/>
          </p:nvPr>
        </p:nvSpPr>
        <p:spPr>
          <a:xfrm>
            <a:off x="404812" y="196205"/>
            <a:ext cx="5327651" cy="5095628"/>
          </a:xfrm>
          <a:prstGeom prst="rect">
            <a:avLst/>
          </a:prstGeom>
        </p:spPr>
        <p:txBody>
          <a:bodyPr/>
          <a:lstStyle/>
          <a:p>
            <a:pPr algn="l" defTabSz="868680">
              <a:defRPr sz="3705" b="1">
                <a:solidFill>
                  <a:srgbClr val="C00000"/>
                </a:solidFill>
              </a:defRPr>
            </a:pPr>
            <a:r>
              <a:t>Chapter 3: Hashing</a:t>
            </a:r>
            <a:br/>
            <a:br/>
            <a:r>
              <a:rPr sz="1710" b="0"/>
              <a:t>Hashing Types.</a:t>
            </a:r>
            <a:br>
              <a:rPr sz="1710" b="0"/>
            </a:br>
            <a:r>
              <a:rPr sz="1710"/>
              <a:t>Hashing Methods.</a:t>
            </a:r>
            <a:br>
              <a:rPr sz="1710"/>
            </a:br>
            <a:r>
              <a:rPr sz="1710" b="0"/>
              <a:t>Salting.</a:t>
            </a:r>
            <a:br>
              <a:rPr sz="1710" b="0"/>
            </a:br>
            <a:r>
              <a:rPr sz="1710" b="0"/>
              <a:t>Collisions.</a:t>
            </a:r>
            <a:br>
              <a:rPr sz="1710" b="0"/>
            </a:br>
            <a:r>
              <a:rPr sz="1710" b="0"/>
              <a:t>LM and NTLM Hashes (Windows).</a:t>
            </a:r>
            <a:br>
              <a:rPr sz="1710" b="0"/>
            </a:br>
            <a:r>
              <a:rPr sz="1710" b="0"/>
              <a:t>Hash Benchmarks.</a:t>
            </a:r>
            <a:br>
              <a:rPr sz="1710" b="0"/>
            </a:br>
            <a:r>
              <a:rPr sz="1710" b="0"/>
              <a:t>Message Authentication Codes (MACs).</a:t>
            </a:r>
            <a:br>
              <a:rPr sz="1710" b="0"/>
            </a:br>
            <a:r>
              <a:rPr sz="1710" b="0"/>
              <a:t>OTP/HOTP.</a:t>
            </a:r>
            <a:br>
              <a:rPr sz="1710" b="0"/>
            </a:br>
            <a:r>
              <a:rPr sz="1710" b="0"/>
              <a:t>Secret Shares.</a:t>
            </a:r>
            <a:br>
              <a:rPr sz="1710" b="0"/>
            </a:br>
            <a:br>
              <a:rPr sz="1710" b="0"/>
            </a:br>
            <a:r>
              <a:rPr sz="2565">
                <a:solidFill>
                  <a:srgbClr val="000000"/>
                </a:solidFill>
              </a:rPr>
              <a:t>Prof Bill Buchanan OBE</a:t>
            </a:r>
            <a:br>
              <a:rPr sz="2565">
                <a:solidFill>
                  <a:srgbClr val="000000"/>
                </a:solidFill>
              </a:rPr>
            </a:br>
            <a:r>
              <a:rPr sz="1710" b="0"/>
              <a:t>http://asecuritysite.com/crypto03</a:t>
            </a:r>
            <a:br>
              <a:rPr sz="1710" b="0"/>
            </a:br>
            <a:r>
              <a:rPr sz="1710" b="0"/>
              <a:t>http://asecuritysite.com/encryption</a:t>
            </a:r>
            <a:br>
              <a:rPr sz="1710" b="0"/>
            </a:br>
            <a:endParaRPr sz="1710" b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1" name="Tex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82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" y="1"/>
            <a:ext cx="9143135" cy="571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5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86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1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90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1"/>
            <a:ext cx="9108504" cy="5751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itle 1"/>
          <p:cNvSpPr txBox="1">
            <a:spLocks noGrp="1"/>
          </p:cNvSpPr>
          <p:nvPr>
            <p:ph type="title"/>
          </p:nvPr>
        </p:nvSpPr>
        <p:spPr>
          <a:xfrm>
            <a:off x="468312" y="258067"/>
            <a:ext cx="5327651" cy="5314753"/>
          </a:xfrm>
          <a:prstGeom prst="rect">
            <a:avLst/>
          </a:prstGeom>
        </p:spPr>
        <p:txBody>
          <a:bodyPr/>
          <a:lstStyle/>
          <a:p>
            <a:pPr algn="l" defTabSz="896111">
              <a:defRPr sz="3822" b="1">
                <a:solidFill>
                  <a:srgbClr val="C00000"/>
                </a:solidFill>
              </a:defRPr>
            </a:pPr>
            <a:r>
              <a:t>Chapter 3: Hashing</a:t>
            </a:r>
            <a:br/>
            <a:br/>
            <a:r>
              <a:rPr sz="1764" b="0"/>
              <a:t>Hashing Types.</a:t>
            </a:r>
            <a:br>
              <a:rPr sz="1764" b="0"/>
            </a:br>
            <a:r>
              <a:rPr sz="1764" b="0"/>
              <a:t>Hashing Methods.</a:t>
            </a:r>
            <a:br>
              <a:rPr sz="1764" b="0"/>
            </a:br>
            <a:r>
              <a:rPr sz="1764"/>
              <a:t>Salting.</a:t>
            </a:r>
            <a:br>
              <a:rPr sz="1764"/>
            </a:br>
            <a:r>
              <a:rPr sz="1764" b="0"/>
              <a:t>Collisions.</a:t>
            </a:r>
            <a:br>
              <a:rPr sz="1764" b="0"/>
            </a:br>
            <a:r>
              <a:rPr sz="1764" b="0"/>
              <a:t>LM and NTLM Hashes (Windows).</a:t>
            </a:r>
            <a:br>
              <a:rPr sz="1764" b="0"/>
            </a:br>
            <a:r>
              <a:rPr sz="1764" b="0"/>
              <a:t>Hash Benchmarks.</a:t>
            </a:r>
            <a:br>
              <a:rPr sz="1764" b="0"/>
            </a:br>
            <a:r>
              <a:rPr sz="1764" b="0"/>
              <a:t>Message Authentication Codes (MACs).</a:t>
            </a:r>
            <a:br>
              <a:rPr sz="1764" b="0"/>
            </a:br>
            <a:r>
              <a:rPr sz="1764" b="0"/>
              <a:t>OTP/HOTP.</a:t>
            </a:r>
            <a:br>
              <a:rPr sz="1764" b="0"/>
            </a:br>
            <a:r>
              <a:rPr sz="1764" b="0"/>
              <a:t>Secret Shares.</a:t>
            </a:r>
            <a:br>
              <a:rPr sz="1764" b="0"/>
            </a:br>
            <a:br>
              <a:rPr sz="1764" b="0"/>
            </a:br>
            <a:r>
              <a:rPr sz="2646">
                <a:solidFill>
                  <a:srgbClr val="000000"/>
                </a:solidFill>
              </a:rPr>
              <a:t>Prof Bill Buchanan OBE</a:t>
            </a:r>
            <a:br>
              <a:rPr sz="2646">
                <a:solidFill>
                  <a:srgbClr val="000000"/>
                </a:solidFill>
              </a:rPr>
            </a:br>
            <a:r>
              <a:rPr sz="1764" b="0"/>
              <a:t>http://asecuritysite.com/crypto03</a:t>
            </a:r>
            <a:br>
              <a:rPr sz="1764" b="0"/>
            </a:br>
            <a:r>
              <a:rPr sz="1764" b="0"/>
              <a:t>http://asecuritysite.com/encryption</a:t>
            </a:r>
            <a:br>
              <a:rPr sz="1764" b="0"/>
            </a:br>
            <a:endParaRPr sz="1764" b="0"/>
          </a:p>
        </p:txBody>
      </p:sp>
      <p:pic>
        <p:nvPicPr>
          <p:cNvPr id="193" name="Content Placeholder 1" descr="Content Placeholder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1862" y="581025"/>
            <a:ext cx="2305051" cy="34734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6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993704" y="-3106995"/>
            <a:ext cx="8229601" cy="3771637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97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0" y="1"/>
            <a:ext cx="9138503" cy="571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isInverted="1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itle 1"/>
          <p:cNvSpPr txBox="1">
            <a:spLocks noGrp="1"/>
          </p:cNvSpPr>
          <p:nvPr>
            <p:ph type="title"/>
          </p:nvPr>
        </p:nvSpPr>
        <p:spPr>
          <a:xfrm>
            <a:off x="468312" y="317648"/>
            <a:ext cx="5327651" cy="5328445"/>
          </a:xfrm>
          <a:prstGeom prst="rect">
            <a:avLst/>
          </a:prstGeom>
        </p:spPr>
        <p:txBody>
          <a:bodyPr/>
          <a:lstStyle/>
          <a:p>
            <a:pPr algn="l">
              <a:defRPr sz="3900" b="1">
                <a:solidFill>
                  <a:srgbClr val="C00000"/>
                </a:solidFill>
              </a:defRPr>
            </a:pPr>
            <a:r>
              <a:t>Chapter 3: Hashing</a:t>
            </a:r>
            <a:br/>
            <a:br/>
            <a:r>
              <a:rPr sz="1800"/>
              <a:t>Hashing Types.</a:t>
            </a:r>
            <a:br>
              <a:rPr sz="1800"/>
            </a:br>
            <a:r>
              <a:rPr sz="1800" b="0"/>
              <a:t>Hashing Methods.</a:t>
            </a:r>
            <a:br>
              <a:rPr sz="1800" b="0"/>
            </a:br>
            <a:r>
              <a:rPr sz="1800" b="0"/>
              <a:t>Salting.</a:t>
            </a:r>
            <a:br>
              <a:rPr sz="1800" b="0"/>
            </a:br>
            <a:r>
              <a:rPr sz="1800" b="0"/>
              <a:t>Collisions.</a:t>
            </a:r>
            <a:br>
              <a:rPr sz="1800" b="0"/>
            </a:br>
            <a:r>
              <a:rPr sz="1800" b="0"/>
              <a:t>LM and NTLM Hashes (Windows).</a:t>
            </a:r>
            <a:br>
              <a:rPr sz="1800" b="0"/>
            </a:br>
            <a:r>
              <a:rPr sz="1800" b="0"/>
              <a:t>Hash Benchmarks.</a:t>
            </a:r>
            <a:br>
              <a:rPr sz="1800" b="0"/>
            </a:br>
            <a:r>
              <a:rPr sz="1800" b="0"/>
              <a:t>Message Authentication Codes (MACs).</a:t>
            </a:r>
            <a:br>
              <a:rPr sz="1800" b="0"/>
            </a:br>
            <a:r>
              <a:rPr sz="1800" b="0"/>
              <a:t>OTP/HOTP.</a:t>
            </a:r>
            <a:br>
              <a:rPr sz="1800" b="0"/>
            </a:br>
            <a:r>
              <a:rPr sz="1800" b="0"/>
              <a:t>Secret Shares.</a:t>
            </a:r>
            <a:br>
              <a:rPr sz="1800" b="0"/>
            </a:br>
            <a:br>
              <a:rPr sz="1800" b="0"/>
            </a:br>
            <a:r>
              <a:rPr sz="2700">
                <a:solidFill>
                  <a:srgbClr val="000000"/>
                </a:solidFill>
              </a:rPr>
              <a:t>Prof Bill Buchanan OBE</a:t>
            </a:r>
            <a:br>
              <a:rPr sz="2700">
                <a:solidFill>
                  <a:srgbClr val="000000"/>
                </a:solidFill>
              </a:rPr>
            </a:br>
            <a:r>
              <a:rPr sz="1800" b="0"/>
              <a:t>http://asecuritysite.com/crypto03</a:t>
            </a:r>
            <a:br>
              <a:rPr sz="1800" b="0"/>
            </a:br>
            <a:r>
              <a:rPr sz="1800" b="0"/>
              <a:t>http://asecuritysite.com/encryption</a:t>
            </a:r>
            <a:br>
              <a:rPr sz="1800" b="0"/>
            </a:br>
            <a:endParaRPr sz="1800" b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0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01" name="Picture 5" descr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08504" cy="571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4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05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 1"/>
          <p:cNvSpPr txBox="1">
            <a:spLocks noGrp="1"/>
          </p:cNvSpPr>
          <p:nvPr>
            <p:ph type="title"/>
          </p:nvPr>
        </p:nvSpPr>
        <p:spPr>
          <a:xfrm>
            <a:off x="468312" y="370532"/>
            <a:ext cx="5327651" cy="5232500"/>
          </a:xfrm>
          <a:prstGeom prst="rect">
            <a:avLst/>
          </a:prstGeom>
        </p:spPr>
        <p:txBody>
          <a:bodyPr/>
          <a:lstStyle/>
          <a:p>
            <a:pPr algn="l" defTabSz="877823">
              <a:defRPr sz="3743" b="1">
                <a:solidFill>
                  <a:srgbClr val="C00000"/>
                </a:solidFill>
              </a:defRPr>
            </a:pPr>
            <a:r>
              <a:t>Chapter 3: Hashing</a:t>
            </a:r>
            <a:br/>
            <a:br/>
            <a:r>
              <a:rPr sz="1727" b="0"/>
              <a:t>Hashing Types.</a:t>
            </a:r>
            <a:br>
              <a:rPr sz="1727" b="0"/>
            </a:br>
            <a:r>
              <a:rPr sz="1727" b="0"/>
              <a:t>Hashing Methods.</a:t>
            </a:r>
            <a:br>
              <a:rPr sz="1727" b="0"/>
            </a:br>
            <a:r>
              <a:rPr sz="1727" b="0"/>
              <a:t>Salting.</a:t>
            </a:r>
            <a:br>
              <a:rPr sz="1727" b="0"/>
            </a:br>
            <a:r>
              <a:rPr sz="1727"/>
              <a:t>Collisions.</a:t>
            </a:r>
            <a:br>
              <a:rPr sz="1727"/>
            </a:br>
            <a:r>
              <a:rPr sz="1727" b="0"/>
              <a:t>LM and NTLM Hashes (Windows).</a:t>
            </a:r>
            <a:br>
              <a:rPr sz="1727" b="0"/>
            </a:br>
            <a:r>
              <a:rPr sz="1727" b="0"/>
              <a:t>Hash Benchmarks.</a:t>
            </a:r>
            <a:br>
              <a:rPr sz="1727" b="0"/>
            </a:br>
            <a:r>
              <a:rPr sz="1727" b="0"/>
              <a:t>Message Authentication Codes (MACs).</a:t>
            </a:r>
            <a:br>
              <a:rPr sz="1727" b="0"/>
            </a:br>
            <a:r>
              <a:rPr sz="1727" b="0"/>
              <a:t>OTP/HOTP.</a:t>
            </a:r>
            <a:br>
              <a:rPr sz="1727" b="0"/>
            </a:br>
            <a:r>
              <a:rPr sz="1727" b="0"/>
              <a:t>Secret Shares.</a:t>
            </a:r>
            <a:br>
              <a:rPr sz="1727" b="0"/>
            </a:br>
            <a:br>
              <a:rPr sz="1727" b="0"/>
            </a:br>
            <a:r>
              <a:rPr sz="2592">
                <a:solidFill>
                  <a:srgbClr val="000000"/>
                </a:solidFill>
              </a:rPr>
              <a:t>Prof Bill Buchanan OBE</a:t>
            </a:r>
            <a:br>
              <a:rPr sz="2592">
                <a:solidFill>
                  <a:srgbClr val="000000"/>
                </a:solidFill>
              </a:rPr>
            </a:br>
            <a:r>
              <a:rPr sz="1727" b="0"/>
              <a:t>http://asecuritysite.com/crypto03</a:t>
            </a:r>
            <a:br>
              <a:rPr sz="1727" b="0"/>
            </a:br>
            <a:r>
              <a:rPr sz="1727" b="0"/>
              <a:t>http://asecuritysite.com/encryption</a:t>
            </a:r>
            <a:br>
              <a:rPr sz="1727" b="0"/>
            </a:br>
            <a:endParaRPr sz="1727" b="0"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0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11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3" y="1"/>
            <a:ext cx="9130908" cy="57263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isInverted="1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4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15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1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8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19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720" y="391667"/>
            <a:ext cx="3615618" cy="2033785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TextBox 3"/>
          <p:cNvSpPr txBox="1"/>
          <p:nvPr/>
        </p:nvSpPr>
        <p:spPr>
          <a:xfrm>
            <a:off x="457200" y="3865612"/>
            <a:ext cx="5490975" cy="148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C:\openssl&gt;openssl md5 hash01.jpg</a:t>
            </a:r>
            <a:br/>
            <a:r>
              <a:t>MD5(hash01.jpg)= </a:t>
            </a:r>
            <a:r>
              <a:rPr b="1"/>
              <a:t>e06723d4961a0a3f950e7786f3766338</a:t>
            </a:r>
            <a:br>
              <a:rPr b="1"/>
            </a:br>
            <a:br>
              <a:rPr b="1"/>
            </a:br>
            <a:r>
              <a:t>C:\openssl&gt;openssl md5 hash02.jpg</a:t>
            </a:r>
            <a:br/>
            <a:r>
              <a:t>MD5(hash02.jpg)= </a:t>
            </a:r>
            <a:r>
              <a:rPr b="1"/>
              <a:t>e06723d4961a0a3f950e7786f3766338</a:t>
            </a:r>
          </a:p>
        </p:txBody>
      </p:sp>
      <p:sp>
        <p:nvSpPr>
          <p:cNvPr id="221" name="Rectangle 5"/>
          <p:cNvSpPr txBox="1"/>
          <p:nvPr/>
        </p:nvSpPr>
        <p:spPr>
          <a:xfrm>
            <a:off x="4283967" y="566172"/>
            <a:ext cx="4248474" cy="3444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/>
            </a:pPr>
            <a:r>
              <a:t>Nat McHugh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10 hours of computing on the Amazon GPU Cloud.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Cost: 60 cents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Used: Hashcat (on CUDA)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Birthday attack: A group size of only 70 people results in a 99.9% chance of two people sharing the same birthday.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M-bit output there are 2^m messages, and the same hash value would only require 2^(m/2) random messages. 18,446,744,073,709,551,616.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itle 1"/>
          <p:cNvSpPr txBox="1">
            <a:spLocks noGrp="1"/>
          </p:cNvSpPr>
          <p:nvPr>
            <p:ph type="title"/>
          </p:nvPr>
        </p:nvSpPr>
        <p:spPr>
          <a:xfrm>
            <a:off x="379412" y="243036"/>
            <a:ext cx="5327651" cy="4875064"/>
          </a:xfrm>
          <a:prstGeom prst="rect">
            <a:avLst/>
          </a:prstGeom>
        </p:spPr>
        <p:txBody>
          <a:bodyPr/>
          <a:lstStyle/>
          <a:p>
            <a:pPr algn="l" defTabSz="822959">
              <a:defRPr sz="3509" b="1">
                <a:solidFill>
                  <a:srgbClr val="C00000"/>
                </a:solidFill>
              </a:defRPr>
            </a:pPr>
            <a:r>
              <a:t>Chapter 3: Hashing</a:t>
            </a:r>
            <a:br/>
            <a:br/>
            <a:r>
              <a:rPr sz="1619" b="0"/>
              <a:t>Hashing Types.</a:t>
            </a:r>
            <a:br>
              <a:rPr sz="1619" b="0"/>
            </a:br>
            <a:r>
              <a:rPr sz="1619" b="0"/>
              <a:t>Hashing Methods.</a:t>
            </a:r>
            <a:br>
              <a:rPr sz="1619" b="0"/>
            </a:br>
            <a:r>
              <a:rPr sz="1619" b="0"/>
              <a:t>Salting.</a:t>
            </a:r>
            <a:br>
              <a:rPr sz="1619" b="0"/>
            </a:br>
            <a:r>
              <a:rPr sz="1619" b="0"/>
              <a:t>Collisions</a:t>
            </a:r>
            <a:r>
              <a:rPr sz="1619"/>
              <a:t>.</a:t>
            </a:r>
            <a:br>
              <a:rPr sz="1619"/>
            </a:br>
            <a:r>
              <a:rPr sz="1619"/>
              <a:t>LM and NTLM Hashes (Windows).</a:t>
            </a:r>
            <a:br>
              <a:rPr sz="1619"/>
            </a:br>
            <a:r>
              <a:rPr sz="1619" b="0"/>
              <a:t>Hash Benchmarks.</a:t>
            </a:r>
            <a:br>
              <a:rPr sz="1619" b="0"/>
            </a:br>
            <a:r>
              <a:rPr sz="1619" b="0"/>
              <a:t>Message Authentication Codes (MACs).</a:t>
            </a:r>
            <a:br>
              <a:rPr sz="1619" b="0"/>
            </a:br>
            <a:r>
              <a:rPr sz="1619" b="0"/>
              <a:t>OTP/HOTP.</a:t>
            </a:r>
            <a:br>
              <a:rPr sz="1619" b="0"/>
            </a:br>
            <a:r>
              <a:rPr sz="1619" b="0"/>
              <a:t>Secret Shares.</a:t>
            </a:r>
            <a:br>
              <a:rPr sz="1619" b="0"/>
            </a:br>
            <a:br>
              <a:rPr sz="1619" b="0"/>
            </a:br>
            <a:r>
              <a:rPr sz="2430">
                <a:solidFill>
                  <a:srgbClr val="000000"/>
                </a:solidFill>
              </a:rPr>
              <a:t>Prof Bill Buchanan OBE</a:t>
            </a:r>
            <a:br>
              <a:rPr sz="2430">
                <a:solidFill>
                  <a:srgbClr val="000000"/>
                </a:solidFill>
              </a:rPr>
            </a:br>
            <a:r>
              <a:rPr sz="1619" b="0"/>
              <a:t>http://asecuritysite.com/crypto03</a:t>
            </a:r>
            <a:br>
              <a:rPr sz="1619" b="0"/>
            </a:br>
            <a:r>
              <a:rPr sz="1619" b="0"/>
              <a:t>http://asecuritysite.com/encryption</a:t>
            </a:r>
            <a:br>
              <a:rPr sz="1619" b="0"/>
            </a:br>
            <a:endParaRPr sz="1619" b="0"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ontent Placeholder 1"/>
          <p:cNvSpPr txBox="1">
            <a:spLocks noGrp="1"/>
          </p:cNvSpPr>
          <p:nvPr>
            <p:ph type="body" idx="1"/>
          </p:nvPr>
        </p:nvSpPr>
        <p:spPr>
          <a:xfrm>
            <a:off x="171480" y="1012019"/>
            <a:ext cx="8829676" cy="4583939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26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655"/>
            <a:ext cx="9144000" cy="57456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ontent Placeholder 1"/>
          <p:cNvSpPr txBox="1">
            <a:spLocks noGrp="1"/>
          </p:cNvSpPr>
          <p:nvPr>
            <p:ph type="body" idx="1"/>
          </p:nvPr>
        </p:nvSpPr>
        <p:spPr>
          <a:xfrm>
            <a:off x="171480" y="1012019"/>
            <a:ext cx="8829676" cy="4583939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29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655"/>
            <a:ext cx="9144000" cy="57456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2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33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3" y="0"/>
            <a:ext cx="9129217" cy="56870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42" name="Object 4" descr="Object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493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6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37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1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itle 1"/>
          <p:cNvSpPr txBox="1">
            <a:spLocks noGrp="1"/>
          </p:cNvSpPr>
          <p:nvPr>
            <p:ph type="title"/>
          </p:nvPr>
        </p:nvSpPr>
        <p:spPr>
          <a:xfrm>
            <a:off x="-612576" y="-138115"/>
            <a:ext cx="8229601" cy="9525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t>Hash Crackers/Bit Coin Miners</a:t>
            </a:r>
          </a:p>
        </p:txBody>
      </p:sp>
      <p:sp>
        <p:nvSpPr>
          <p:cNvPr id="240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1" name="Rectangle 5"/>
          <p:cNvSpPr txBox="1"/>
          <p:nvPr/>
        </p:nvSpPr>
        <p:spPr>
          <a:xfrm>
            <a:off x="4283967" y="1333500"/>
            <a:ext cx="4248474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/>
            </a:pPr>
            <a:r>
              <a:t>Fast Hash One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1.536TH/s – Cost 3-5,000 dollars.</a:t>
            </a:r>
          </a:p>
        </p:txBody>
      </p:sp>
      <p:pic>
        <p:nvPicPr>
          <p:cNvPr id="242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58" y="1201316"/>
            <a:ext cx="3518051" cy="21952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2775946"/>
            <a:ext cx="3336305" cy="2502230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Rectangle 9"/>
          <p:cNvSpPr txBox="1"/>
          <p:nvPr/>
        </p:nvSpPr>
        <p:spPr>
          <a:xfrm>
            <a:off x="683568" y="3565395"/>
            <a:ext cx="4248473" cy="148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/>
            </a:pPr>
            <a:r>
              <a:t>25 GPU Hash Cracker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An eight character NTLM password cracked in 5.5 hours. 14 character LM hash cracked in six minutes. 350 billion hashes per second.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822000A9-7DE8-5943-964D-070200400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itle 1"/>
          <p:cNvSpPr txBox="1">
            <a:spLocks noGrp="1"/>
          </p:cNvSpPr>
          <p:nvPr>
            <p:ph type="title"/>
          </p:nvPr>
        </p:nvSpPr>
        <p:spPr>
          <a:xfrm>
            <a:off x="468312" y="193774"/>
            <a:ext cx="5327651" cy="5327452"/>
          </a:xfrm>
          <a:prstGeom prst="rect">
            <a:avLst/>
          </a:prstGeom>
        </p:spPr>
        <p:txBody>
          <a:bodyPr/>
          <a:lstStyle/>
          <a:p>
            <a:pPr algn="l" defTabSz="905255">
              <a:defRPr sz="3861" b="1">
                <a:solidFill>
                  <a:srgbClr val="C00000"/>
                </a:solidFill>
              </a:defRPr>
            </a:pPr>
            <a:r>
              <a:t>Chapter 3: Hashing</a:t>
            </a:r>
            <a:br/>
            <a:br/>
            <a:r>
              <a:rPr sz="1782" b="0"/>
              <a:t>Hashing Types.</a:t>
            </a:r>
            <a:br>
              <a:rPr sz="1782" b="0"/>
            </a:br>
            <a:r>
              <a:rPr sz="1782" b="0"/>
              <a:t>Hashing Methods.</a:t>
            </a:r>
            <a:br>
              <a:rPr sz="1782" b="0"/>
            </a:br>
            <a:r>
              <a:rPr sz="1782" b="0"/>
              <a:t>Salting.</a:t>
            </a:r>
            <a:br>
              <a:rPr sz="1782" b="0"/>
            </a:br>
            <a:r>
              <a:rPr sz="1782" b="0"/>
              <a:t>Collisions.</a:t>
            </a:r>
            <a:br>
              <a:rPr sz="1782" b="0"/>
            </a:br>
            <a:r>
              <a:rPr sz="1782" b="0"/>
              <a:t>LM and NTLM Hashes (Windows).</a:t>
            </a:r>
            <a:br>
              <a:rPr sz="1782" b="0"/>
            </a:br>
            <a:r>
              <a:rPr sz="1782"/>
              <a:t>Hash Benchmarks.</a:t>
            </a:r>
            <a:br>
              <a:rPr sz="1782"/>
            </a:br>
            <a:r>
              <a:rPr sz="1782" b="0"/>
              <a:t>Message Authentication Codes (MACs).</a:t>
            </a:r>
            <a:br>
              <a:rPr sz="1782" b="0"/>
            </a:br>
            <a:r>
              <a:rPr sz="1782" b="0"/>
              <a:t>OTP/HOTP.</a:t>
            </a:r>
            <a:br>
              <a:rPr sz="1782" b="0"/>
            </a:br>
            <a:br>
              <a:rPr sz="1782" b="0"/>
            </a:br>
            <a:br>
              <a:rPr sz="1782" b="0"/>
            </a:br>
            <a:r>
              <a:rPr sz="2673">
                <a:solidFill>
                  <a:srgbClr val="000000"/>
                </a:solidFill>
              </a:rPr>
              <a:t>Prof Bill Buchanan OBE</a:t>
            </a:r>
            <a:br>
              <a:rPr sz="2673">
                <a:solidFill>
                  <a:srgbClr val="000000"/>
                </a:solidFill>
              </a:rPr>
            </a:br>
            <a:r>
              <a:rPr sz="1782" b="0"/>
              <a:t>http://asecuritysite.com/crypto03</a:t>
            </a:r>
            <a:br>
              <a:rPr sz="1782" b="0"/>
            </a:br>
            <a:r>
              <a:rPr sz="1782" b="0"/>
              <a:t>http://asecuritysite.com/encryption</a:t>
            </a:r>
            <a:br>
              <a:rPr sz="1782" b="0"/>
            </a:br>
            <a:endParaRPr sz="1782" b="0"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itle 1"/>
          <p:cNvSpPr txBox="1">
            <a:spLocks noGrp="1"/>
          </p:cNvSpPr>
          <p:nvPr>
            <p:ph type="title"/>
          </p:nvPr>
        </p:nvSpPr>
        <p:spPr>
          <a:xfrm>
            <a:off x="-2844825" y="-282081"/>
            <a:ext cx="8229601" cy="9525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t>Benchmark</a:t>
            </a:r>
          </a:p>
        </p:txBody>
      </p:sp>
      <p:pic>
        <p:nvPicPr>
          <p:cNvPr id="249" name="Content Placeholder 7" descr="Content Placeholder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51" y="540234"/>
            <a:ext cx="2617949" cy="492174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2" name="Rectangle 4">
            <a:hlinkClick r:id="rId3"/>
          </p:cNvPr>
          <p:cNvGrpSpPr/>
          <p:nvPr/>
        </p:nvGrpSpPr>
        <p:grpSpPr>
          <a:xfrm>
            <a:off x="7236296" y="5305771"/>
            <a:ext cx="1584177" cy="409228"/>
            <a:chOff x="0" y="0"/>
            <a:chExt cx="1584175" cy="409227"/>
          </a:xfrm>
        </p:grpSpPr>
        <p:sp>
          <p:nvSpPr>
            <p:cNvPr id="250" name="Rectangle"/>
            <p:cNvSpPr/>
            <p:nvPr/>
          </p:nvSpPr>
          <p:spPr>
            <a:xfrm>
              <a:off x="0" y="-1"/>
              <a:ext cx="1584176" cy="409229"/>
            </a:xfrm>
            <a:prstGeom prst="rect">
              <a:avLst/>
            </a:prstGeom>
            <a:solidFill>
              <a:schemeClr val="accent1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Benchmark"/>
            <p:cNvSpPr txBox="1"/>
            <p:nvPr/>
          </p:nvSpPr>
          <p:spPr>
            <a:xfrm>
              <a:off x="0" y="19193"/>
              <a:ext cx="1584176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Benchmark</a:t>
              </a:r>
            </a:p>
          </p:txBody>
        </p:sp>
      </p:grpSp>
      <p:sp>
        <p:nvSpPr>
          <p:cNvPr id="253" name="TextBox 8"/>
          <p:cNvSpPr txBox="1"/>
          <p:nvPr/>
        </p:nvSpPr>
        <p:spPr>
          <a:xfrm>
            <a:off x="3050442" y="409227"/>
            <a:ext cx="5904658" cy="4549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/>
            </a:pPr>
            <a:r>
              <a:rPr dirty="0"/>
              <a:t>Hashes “The quick brown fox jumps over the lazy dog:</a:t>
            </a:r>
          </a:p>
          <a:p>
            <a:pPr>
              <a:defRPr sz="1000"/>
            </a:pPr>
            <a:endParaRPr dirty="0"/>
          </a:p>
          <a:p>
            <a:pPr>
              <a:defRPr sz="1000"/>
            </a:pPr>
            <a:r>
              <a:rPr dirty="0"/>
              <a:t>SHA-1:	2fd4e1c67a2d28fced849ee1bb76e7391b93eb12</a:t>
            </a:r>
          </a:p>
          <a:p>
            <a:pPr>
              <a:defRPr sz="1000"/>
            </a:pPr>
            <a:r>
              <a:rPr dirty="0"/>
              <a:t>SHA-256:	d7a8fbb307d7809469ca9abcb0082e4f8d5651e46d3cdb762d02d0bf37c9e592</a:t>
            </a:r>
          </a:p>
          <a:p>
            <a:pPr>
              <a:defRPr sz="1000"/>
            </a:pPr>
            <a:r>
              <a:rPr dirty="0"/>
              <a:t>SHA-512:	07e547d9586f6a73f73fbac0435ed76951218fb7d0c8d788a309d7 </a:t>
            </a:r>
          </a:p>
          <a:p>
            <a:pPr>
              <a:defRPr sz="1000"/>
            </a:pPr>
            <a:r>
              <a:rPr dirty="0"/>
              <a:t>                                  85436bbb642e93a252a954f23912547d1e8a3b5ed6e1bfd7097821233fa0538f3db854fee6</a:t>
            </a:r>
          </a:p>
          <a:p>
            <a:pPr>
              <a:defRPr sz="1000"/>
            </a:pPr>
            <a:endParaRPr dirty="0"/>
          </a:p>
          <a:p>
            <a:pPr>
              <a:defRPr sz="1000"/>
            </a:pPr>
            <a:r>
              <a:rPr dirty="0"/>
              <a:t>MD-5:		9e107d9d372bb6826bd81d3542a419d6</a:t>
            </a:r>
          </a:p>
          <a:p>
            <a:pPr>
              <a:defRPr sz="1000"/>
            </a:pPr>
            <a:r>
              <a:rPr dirty="0"/>
              <a:t>DES:		ZDeS94Lcq/6zg</a:t>
            </a:r>
          </a:p>
          <a:p>
            <a:pPr>
              <a:defRPr sz="1000"/>
            </a:pPr>
            <a:r>
              <a:rPr dirty="0" err="1"/>
              <a:t>Bcrypt</a:t>
            </a:r>
            <a:r>
              <a:rPr dirty="0"/>
              <a:t>:		$2a$05$2czCv5GYgkx3aobmEyewB.ejV2hePMdbvTdCyNaSzWtlGPPjB2xx6</a:t>
            </a:r>
          </a:p>
          <a:p>
            <a:pPr>
              <a:defRPr sz="1000"/>
            </a:pPr>
            <a:r>
              <a:rPr dirty="0"/>
              <a:t>APR1:		$apr1$ZDzPE45C$3PvRanPycmNc6c2G9wT9b/</a:t>
            </a:r>
          </a:p>
          <a:p>
            <a:pPr>
              <a:defRPr sz="1000"/>
            </a:pPr>
            <a:r>
              <a:rPr dirty="0"/>
              <a:t>PBKDF2 (SHA1):		$pbkdf2$5$WkR6UEU0NUM$0RB2bimWrMY.EPYibpaBT2q3HFg</a:t>
            </a:r>
          </a:p>
          <a:p>
            <a:pPr>
              <a:defRPr sz="1000"/>
            </a:pPr>
            <a:r>
              <a:rPr dirty="0"/>
              <a:t>PBKDF2 (SHA-256):	$pbkdf2-sha256$5$WkR6UEU0NUM$yrJz2oJix7uBJZwZ/50vWUgdE </a:t>
            </a:r>
          </a:p>
          <a:p>
            <a:pPr>
              <a:defRPr sz="1000"/>
            </a:pPr>
            <a:r>
              <a:rPr dirty="0"/>
              <a:t>                                                                  I/i0ffqeU4obqC0pk4</a:t>
            </a:r>
          </a:p>
          <a:p>
            <a:pPr>
              <a:defRPr sz="1000"/>
            </a:pPr>
            <a:r>
              <a:rPr dirty="0"/>
              <a:t>LM Hash:		a7b07f9948d8cc7f97c4b0b30cae500f</a:t>
            </a:r>
          </a:p>
          <a:p>
            <a:pPr>
              <a:defRPr sz="1000"/>
            </a:pPr>
            <a:r>
              <a:rPr dirty="0"/>
              <a:t>NT Hash:		4e6a076ae1b04a815fa6332f69e2e231</a:t>
            </a:r>
          </a:p>
          <a:p>
            <a:pPr>
              <a:defRPr sz="1000"/>
            </a:pPr>
            <a:r>
              <a:rPr dirty="0"/>
              <a:t>MS DCC:		efa9778bbc94a7360f664eb7d7144725</a:t>
            </a:r>
          </a:p>
          <a:p>
            <a:pPr>
              <a:defRPr sz="1000"/>
            </a:pPr>
            <a:r>
              <a:rPr dirty="0"/>
              <a:t>LDAP (MD5):		{MD5}9e107d9d372bb6826bd81d3542a419d6</a:t>
            </a:r>
          </a:p>
          <a:p>
            <a:pPr>
              <a:defRPr sz="1000"/>
            </a:pPr>
            <a:r>
              <a:rPr dirty="0"/>
              <a:t>LDAP (SHA1):		{SHA}2fd4e1c67a2d28fced849ee1bb76e7391b93eb12</a:t>
            </a:r>
          </a:p>
          <a:p>
            <a:pPr>
              <a:defRPr sz="1000"/>
            </a:pPr>
            <a:r>
              <a:rPr dirty="0"/>
              <a:t>MS SQL 2000:		0x0100BF77CE595DCD1FC87A37B3DEBC27A8C97355CB96B8BAB </a:t>
            </a:r>
          </a:p>
          <a:p>
            <a:pPr>
              <a:defRPr sz="1000"/>
            </a:pPr>
            <a:r>
              <a:rPr dirty="0"/>
              <a:t>                                                                  63E602662BA5D5D33B913E422499BE72FF3D9BB65DE</a:t>
            </a:r>
          </a:p>
          <a:p>
            <a:pPr>
              <a:defRPr sz="1000"/>
            </a:pPr>
            <a:r>
              <a:rPr dirty="0"/>
              <a:t>MySQL:		*A4E4D26FD0C6455E23E2187C3AABE844332AA1B3</a:t>
            </a:r>
          </a:p>
          <a:p>
            <a:pPr>
              <a:defRPr sz="1000"/>
            </a:pPr>
            <a:r>
              <a:rPr dirty="0"/>
              <a:t>Oracle 10:		4CDA2299FCAD0499</a:t>
            </a:r>
          </a:p>
          <a:p>
            <a:pPr>
              <a:defRPr sz="1000"/>
            </a:pPr>
            <a:r>
              <a:rPr dirty="0"/>
              <a:t>Postgres (MD5):		md5d44c15daa11770f25c5350f7e5408dd1</a:t>
            </a:r>
          </a:p>
          <a:p>
            <a:pPr>
              <a:defRPr sz="1000"/>
            </a:pPr>
            <a:r>
              <a:rPr dirty="0"/>
              <a:t>Cisco PIX:		kGyKN5CqdFQ1qJUs</a:t>
            </a:r>
          </a:p>
          <a:p>
            <a:pPr>
              <a:defRPr sz="1000"/>
            </a:pPr>
            <a:r>
              <a:rPr dirty="0"/>
              <a:t>Cisco Type 7:		15260309443B3E2D2B3875200108010D41505640135E1B0E080 </a:t>
            </a:r>
          </a:p>
          <a:p>
            <a:pPr>
              <a:defRPr sz="1000"/>
            </a:pPr>
            <a:r>
              <a:rPr dirty="0"/>
              <a:t>                                                                  519574156401540035E460B594D1D53020B5C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itle 1"/>
          <p:cNvSpPr txBox="1">
            <a:spLocks noGrp="1"/>
          </p:cNvSpPr>
          <p:nvPr>
            <p:ph type="title"/>
          </p:nvPr>
        </p:nvSpPr>
        <p:spPr>
          <a:xfrm>
            <a:off x="468312" y="290314"/>
            <a:ext cx="5327651" cy="5301556"/>
          </a:xfrm>
          <a:prstGeom prst="rect">
            <a:avLst/>
          </a:prstGeom>
        </p:spPr>
        <p:txBody>
          <a:bodyPr/>
          <a:lstStyle/>
          <a:p>
            <a:pPr algn="l">
              <a:defRPr sz="3900" b="1">
                <a:solidFill>
                  <a:srgbClr val="C00000"/>
                </a:solidFill>
              </a:defRPr>
            </a:pPr>
            <a:r>
              <a:t>Chapter 3: Hashing</a:t>
            </a:r>
            <a:br/>
            <a:br/>
            <a:r>
              <a:rPr sz="1800" b="0"/>
              <a:t>Hashing Types.</a:t>
            </a:r>
            <a:br>
              <a:rPr sz="1800" b="0"/>
            </a:br>
            <a:r>
              <a:rPr sz="1800" b="0"/>
              <a:t>Hashing Methods.</a:t>
            </a:r>
            <a:br>
              <a:rPr sz="1800" b="0"/>
            </a:br>
            <a:r>
              <a:rPr sz="1800" b="0"/>
              <a:t>Salting.</a:t>
            </a:r>
            <a:br>
              <a:rPr sz="1800" b="0"/>
            </a:br>
            <a:r>
              <a:rPr sz="1800" b="0"/>
              <a:t>Collisions.</a:t>
            </a:r>
            <a:br>
              <a:rPr sz="1800" b="0"/>
            </a:br>
            <a:r>
              <a:rPr sz="1800" b="0"/>
              <a:t>LM and NTLM Hashes (Windows).</a:t>
            </a:r>
            <a:br>
              <a:rPr sz="1800" b="0"/>
            </a:br>
            <a:r>
              <a:rPr sz="1800" b="0"/>
              <a:t>Hash Benchmarks.</a:t>
            </a:r>
            <a:br>
              <a:rPr sz="1800" b="0"/>
            </a:br>
            <a:r>
              <a:rPr sz="1800"/>
              <a:t>Message Authentication Codes (MACs).</a:t>
            </a:r>
            <a:br>
              <a:rPr sz="1800"/>
            </a:br>
            <a:r>
              <a:rPr sz="1800" b="0"/>
              <a:t>OTP/HOTP.</a:t>
            </a:r>
            <a:br>
              <a:rPr sz="1800" b="0"/>
            </a:br>
            <a:br>
              <a:rPr sz="1800" b="0"/>
            </a:br>
            <a:r>
              <a:rPr sz="2700">
                <a:solidFill>
                  <a:srgbClr val="000000"/>
                </a:solidFill>
              </a:rPr>
              <a:t>Prof Bill Buchanan OBE</a:t>
            </a:r>
            <a:br>
              <a:rPr sz="2700">
                <a:solidFill>
                  <a:srgbClr val="000000"/>
                </a:solidFill>
              </a:rPr>
            </a:br>
            <a:r>
              <a:rPr sz="1800" b="0"/>
              <a:t>http://asecuritysite.com/crypto02</a:t>
            </a:r>
            <a:br>
              <a:rPr sz="1800" b="0"/>
            </a:br>
            <a:r>
              <a:rPr sz="1800" b="0"/>
              <a:t>http://asecuritysite.com/encryption</a:t>
            </a:r>
            <a:br>
              <a:rPr sz="1800" b="0"/>
            </a:br>
            <a:endParaRPr sz="1800" b="0"/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Rectangle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Content Placeholder 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59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" y="1"/>
            <a:ext cx="9142373" cy="571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itle 1"/>
          <p:cNvSpPr txBox="1">
            <a:spLocks noGrp="1"/>
          </p:cNvSpPr>
          <p:nvPr>
            <p:ph type="title"/>
          </p:nvPr>
        </p:nvSpPr>
        <p:spPr>
          <a:xfrm>
            <a:off x="468312" y="287039"/>
            <a:ext cx="5327651" cy="5294860"/>
          </a:xfrm>
          <a:prstGeom prst="rect">
            <a:avLst/>
          </a:prstGeom>
        </p:spPr>
        <p:txBody>
          <a:bodyPr/>
          <a:lstStyle/>
          <a:p>
            <a:pPr algn="l">
              <a:defRPr sz="3900" b="1">
                <a:solidFill>
                  <a:srgbClr val="C00000"/>
                </a:solidFill>
              </a:defRPr>
            </a:pPr>
            <a:r>
              <a:t>Chapter 3: Hashing</a:t>
            </a:r>
            <a:br/>
            <a:br/>
            <a:r>
              <a:rPr sz="1800" b="0"/>
              <a:t>Hashing Types.</a:t>
            </a:r>
            <a:br>
              <a:rPr sz="1800" b="0"/>
            </a:br>
            <a:r>
              <a:rPr sz="1800" b="0"/>
              <a:t>Hashing Methods.</a:t>
            </a:r>
            <a:br>
              <a:rPr sz="1800" b="0"/>
            </a:br>
            <a:r>
              <a:rPr sz="1800" b="0"/>
              <a:t>Salting.</a:t>
            </a:r>
            <a:br>
              <a:rPr sz="1800" b="0"/>
            </a:br>
            <a:r>
              <a:rPr sz="1800" b="0"/>
              <a:t>Collisions.</a:t>
            </a:r>
            <a:br>
              <a:rPr sz="1800" b="0"/>
            </a:br>
            <a:r>
              <a:rPr sz="1800" b="0"/>
              <a:t>LM and NTLM Hashes (Windows).</a:t>
            </a:r>
            <a:br>
              <a:rPr sz="1800" b="0"/>
            </a:br>
            <a:r>
              <a:rPr sz="1800" b="0"/>
              <a:t>Hash Benchmarks.</a:t>
            </a:r>
            <a:br>
              <a:rPr sz="1800" b="0"/>
            </a:br>
            <a:r>
              <a:rPr sz="1800" b="0"/>
              <a:t>Message Authentication Codes (MACs).</a:t>
            </a:r>
            <a:br>
              <a:rPr sz="1800" b="0"/>
            </a:br>
            <a:r>
              <a:rPr sz="1800"/>
              <a:t>OTP/HOTP.</a:t>
            </a:r>
            <a:br>
              <a:rPr sz="1800" b="0"/>
            </a:br>
            <a:br>
              <a:rPr sz="1800" b="0"/>
            </a:br>
            <a:r>
              <a:rPr sz="2700">
                <a:solidFill>
                  <a:srgbClr val="000000"/>
                </a:solidFill>
              </a:rPr>
              <a:t>Prof Bill Buchanan OBE</a:t>
            </a:r>
            <a:br>
              <a:rPr sz="2700">
                <a:solidFill>
                  <a:srgbClr val="000000"/>
                </a:solidFill>
              </a:rPr>
            </a:br>
            <a:r>
              <a:rPr sz="1800" b="0"/>
              <a:t>http://asecuritysite.com/crypto03</a:t>
            </a:r>
            <a:br>
              <a:rPr sz="1800" b="0"/>
            </a:br>
            <a:r>
              <a:rPr sz="1800" b="0"/>
              <a:t>http://asecuritysite.com/encryption</a:t>
            </a:r>
            <a:br>
              <a:rPr sz="1800" b="0"/>
            </a:br>
            <a:endParaRPr sz="1800" b="0"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4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65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1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itle 1"/>
          <p:cNvSpPr txBox="1">
            <a:spLocks noGrp="1"/>
          </p:cNvSpPr>
          <p:nvPr>
            <p:ph type="title"/>
          </p:nvPr>
        </p:nvSpPr>
        <p:spPr>
          <a:xfrm>
            <a:off x="468312" y="226367"/>
            <a:ext cx="5327651" cy="5469236"/>
          </a:xfrm>
          <a:prstGeom prst="rect">
            <a:avLst/>
          </a:prstGeom>
        </p:spPr>
        <p:txBody>
          <a:bodyPr/>
          <a:lstStyle/>
          <a:p>
            <a:pPr algn="l">
              <a:defRPr sz="3900" b="1">
                <a:solidFill>
                  <a:srgbClr val="C00000"/>
                </a:solidFill>
              </a:defRPr>
            </a:pPr>
            <a:r>
              <a:t>Chapter 3: Hashing</a:t>
            </a:r>
            <a:br/>
            <a:br/>
            <a:r>
              <a:rPr sz="1800" b="0"/>
              <a:t>Hashing Types.</a:t>
            </a:r>
            <a:br>
              <a:rPr sz="1800" b="0"/>
            </a:br>
            <a:r>
              <a:rPr sz="1800" b="0"/>
              <a:t>Hashing Methods.</a:t>
            </a:r>
            <a:br>
              <a:rPr sz="1800" b="0"/>
            </a:br>
            <a:r>
              <a:rPr sz="1800" b="0"/>
              <a:t>Salting.</a:t>
            </a:r>
            <a:br>
              <a:rPr sz="1800" b="0"/>
            </a:br>
            <a:r>
              <a:rPr sz="1800" b="0"/>
              <a:t>Collisions.</a:t>
            </a:r>
            <a:br>
              <a:rPr sz="1800" b="0"/>
            </a:br>
            <a:r>
              <a:rPr sz="1800" b="0"/>
              <a:t>LM and NTLM Hashes (Windows).</a:t>
            </a:r>
            <a:br>
              <a:rPr sz="1800" b="0"/>
            </a:br>
            <a:r>
              <a:rPr sz="1800" b="0"/>
              <a:t>Hash Benchmarks.</a:t>
            </a:r>
            <a:br>
              <a:rPr sz="1800" b="0"/>
            </a:br>
            <a:r>
              <a:rPr sz="1800" b="0"/>
              <a:t>Message Authentication Codes (MACs).</a:t>
            </a:r>
            <a:br>
              <a:rPr sz="1800" b="0"/>
            </a:br>
            <a:r>
              <a:rPr sz="1800" b="0"/>
              <a:t>OTP/HOTP.</a:t>
            </a:r>
            <a:br>
              <a:rPr sz="1800" b="0"/>
            </a:br>
            <a:br>
              <a:rPr sz="1800" b="0"/>
            </a:br>
            <a:r>
              <a:rPr sz="2700">
                <a:solidFill>
                  <a:srgbClr val="000000"/>
                </a:solidFill>
              </a:rPr>
              <a:t>Prof Bill Buchanan OBE</a:t>
            </a:r>
            <a:br>
              <a:rPr sz="2700">
                <a:solidFill>
                  <a:srgbClr val="000000"/>
                </a:solidFill>
              </a:rPr>
            </a:br>
            <a:r>
              <a:rPr sz="1800" b="0"/>
              <a:t>http://asecuritysite.com/crypto03</a:t>
            </a:r>
            <a:br>
              <a:rPr sz="1800" b="0"/>
            </a:br>
            <a:r>
              <a:rPr sz="1800" b="0"/>
              <a:t>http://asecuritysite.com/encryption</a:t>
            </a:r>
            <a:br>
              <a:rPr sz="1800" b="0"/>
            </a:br>
            <a:endParaRPr sz="1800" b="0"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Title 1"/>
          <p:cNvSpPr txBox="1">
            <a:spLocks noGrp="1"/>
          </p:cNvSpPr>
          <p:nvPr>
            <p:ph type="title"/>
          </p:nvPr>
        </p:nvSpPr>
        <p:spPr>
          <a:xfrm>
            <a:off x="468312" y="434578"/>
            <a:ext cx="5327651" cy="4698802"/>
          </a:xfrm>
          <a:prstGeom prst="rect">
            <a:avLst/>
          </a:prstGeom>
        </p:spPr>
        <p:txBody>
          <a:bodyPr/>
          <a:lstStyle/>
          <a:p>
            <a:pPr algn="l">
              <a:defRPr sz="3900" b="1">
                <a:solidFill>
                  <a:srgbClr val="C00000"/>
                </a:solidFill>
              </a:defRPr>
            </a:pPr>
            <a:r>
              <a:t>Hashing</a:t>
            </a:r>
            <a:br/>
            <a:br/>
            <a:r>
              <a:rPr sz="3200"/>
              <a:t>Hashcat</a:t>
            </a:r>
            <a:br>
              <a:rPr sz="3200"/>
            </a:br>
            <a:br>
              <a:rPr sz="3200"/>
            </a:br>
            <a:r>
              <a:rPr sz="2700">
                <a:solidFill>
                  <a:srgbClr val="000000"/>
                </a:solidFill>
              </a:rPr>
              <a:t>Prof Bill Buchanan OBE</a:t>
            </a:r>
            <a:br>
              <a:rPr sz="2700">
                <a:solidFill>
                  <a:srgbClr val="000000"/>
                </a:solidFill>
              </a:rPr>
            </a:br>
            <a:r>
              <a:rPr sz="1800" b="0"/>
              <a:t>http://asecuritysite.com/crypto02</a:t>
            </a:r>
            <a:br>
              <a:rPr sz="1800" b="0"/>
            </a:br>
            <a:r>
              <a:rPr sz="1800" b="0"/>
              <a:t>http://asecuritysite.com/encryption</a:t>
            </a:r>
            <a:br>
              <a:rPr sz="1800" b="0"/>
            </a:br>
            <a:endParaRPr sz="1800" b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45" name="Object 4" descr="Object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493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Title 1"/>
          <p:cNvSpPr txBox="1">
            <a:spLocks noGrp="1"/>
          </p:cNvSpPr>
          <p:nvPr>
            <p:ph type="title"/>
          </p:nvPr>
        </p:nvSpPr>
        <p:spPr>
          <a:xfrm>
            <a:off x="0" y="-94828"/>
            <a:ext cx="8229600" cy="9525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C00000"/>
                </a:solidFill>
              </a:defRPr>
            </a:lvl1pPr>
          </a:lstStyle>
          <a:p>
            <a:r>
              <a:t>Hashcat</a:t>
            </a:r>
          </a:p>
        </p:txBody>
      </p:sp>
      <p:sp>
        <p:nvSpPr>
          <p:cNvPr id="272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5750" indent="-285750">
              <a:lnSpc>
                <a:spcPct val="90000"/>
              </a:lnSpc>
              <a:spcBef>
                <a:spcPts val="600"/>
              </a:spcBef>
              <a:defRPr sz="2900" b="1"/>
            </a:pPr>
            <a:r>
              <a:t>Rule-based Attacks. </a:t>
            </a:r>
            <a:r>
              <a:rPr b="0"/>
              <a:t>Define a rule of the password.</a:t>
            </a:r>
          </a:p>
          <a:p>
            <a:pPr marL="285750" indent="-285750">
              <a:lnSpc>
                <a:spcPct val="90000"/>
              </a:lnSpc>
              <a:spcBef>
                <a:spcPts val="600"/>
              </a:spcBef>
              <a:defRPr sz="2900" b="1"/>
            </a:pPr>
            <a:r>
              <a:t>Dictionary Attacks. </a:t>
            </a:r>
            <a:r>
              <a:rPr b="0"/>
              <a:t>Search through a dictionary of common passwords.</a:t>
            </a:r>
          </a:p>
          <a:p>
            <a:pPr marL="285750" indent="-285750">
              <a:lnSpc>
                <a:spcPct val="90000"/>
              </a:lnSpc>
              <a:spcBef>
                <a:spcPts val="600"/>
              </a:spcBef>
              <a:defRPr sz="2900" b="1"/>
            </a:pPr>
            <a:r>
              <a:t>Brute-Force Attacks. </a:t>
            </a:r>
            <a:r>
              <a:rPr b="0"/>
              <a:t>Search through </a:t>
            </a:r>
          </a:p>
          <a:p>
            <a:pPr marL="285750" indent="-285750">
              <a:lnSpc>
                <a:spcPct val="90000"/>
              </a:lnSpc>
              <a:spcBef>
                <a:spcPts val="600"/>
              </a:spcBef>
              <a:defRPr sz="2900"/>
            </a:pPr>
            <a:endParaRPr b="0"/>
          </a:p>
          <a:p>
            <a:pPr marL="0" indent="0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  <a:r>
              <a:t>Attack modes: Brute-force, Combinator, Dictionary, Mask, Rule-based, Toggle-case and Hybrid.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Title 1"/>
          <p:cNvSpPr txBox="1">
            <a:spLocks noGrp="1"/>
          </p:cNvSpPr>
          <p:nvPr>
            <p:ph type="title"/>
          </p:nvPr>
        </p:nvSpPr>
        <p:spPr>
          <a:xfrm>
            <a:off x="34545" y="-166837"/>
            <a:ext cx="8229601" cy="9525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C00000"/>
                </a:solidFill>
              </a:defRPr>
            </a:lvl1pPr>
          </a:lstStyle>
          <a:p>
            <a:r>
              <a:t>Hashcat</a:t>
            </a:r>
          </a:p>
        </p:txBody>
      </p:sp>
      <p:sp>
        <p:nvSpPr>
          <p:cNvPr id="275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313183" y="971681"/>
            <a:ext cx="2746650" cy="3771638"/>
          </a:xfrm>
          <a:prstGeom prst="rect">
            <a:avLst/>
          </a:prstGeom>
        </p:spPr>
        <p:txBody>
          <a:bodyPr/>
          <a:lstStyle/>
          <a:p>
            <a:pPr marL="285750" indent="-285750">
              <a:lnSpc>
                <a:spcPct val="80000"/>
              </a:lnSpc>
              <a:spcBef>
                <a:spcPts val="600"/>
              </a:spcBef>
              <a:defRPr sz="2700"/>
            </a:pPr>
            <a:r>
              <a:t>hashcat [options] hashfile [mask|wordfiles|directories]</a:t>
            </a:r>
          </a:p>
          <a:p>
            <a:pPr marL="285750" indent="-285750">
              <a:lnSpc>
                <a:spcPct val="80000"/>
              </a:lnSpc>
              <a:spcBef>
                <a:spcPts val="600"/>
              </a:spcBef>
              <a:defRPr sz="2700"/>
            </a:pPr>
            <a:endParaRPr/>
          </a:p>
          <a:p>
            <a:pPr marL="285750" indent="-285750">
              <a:lnSpc>
                <a:spcPct val="80000"/>
              </a:lnSpc>
              <a:spcBef>
                <a:spcPts val="600"/>
              </a:spcBef>
              <a:defRPr sz="2700"/>
            </a:pPr>
            <a:r>
              <a:t>hashcat -m 0 myhash myfile.txt -o output.txt</a:t>
            </a:r>
          </a:p>
        </p:txBody>
      </p:sp>
      <p:grpSp>
        <p:nvGrpSpPr>
          <p:cNvPr id="278" name="Rectangle 3"/>
          <p:cNvGrpSpPr/>
          <p:nvPr/>
        </p:nvGrpSpPr>
        <p:grpSpPr>
          <a:xfrm>
            <a:off x="3210545" y="33983"/>
            <a:ext cx="5904658" cy="5859023"/>
            <a:chOff x="0" y="0"/>
            <a:chExt cx="5904656" cy="5859021"/>
          </a:xfrm>
        </p:grpSpPr>
        <p:sp>
          <p:nvSpPr>
            <p:cNvPr id="276" name="Rectangle"/>
            <p:cNvSpPr/>
            <p:nvPr/>
          </p:nvSpPr>
          <p:spPr>
            <a:xfrm>
              <a:off x="-1" y="-1"/>
              <a:ext cx="5904658" cy="5859023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285750" indent="-28575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* General:…"/>
            <p:cNvSpPr txBox="1"/>
            <p:nvPr/>
          </p:nvSpPr>
          <p:spPr>
            <a:xfrm>
              <a:off x="-1" y="242190"/>
              <a:ext cx="5904658" cy="5374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285750" indent="-285750">
                <a:defRPr sz="1100" b="1">
                  <a:solidFill>
                    <a:srgbClr val="FFFFFF"/>
                  </a:solidFill>
                </a:defRPr>
              </a:pPr>
              <a:r>
                <a:t>* General: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-m,  --hash-type=NUM               Hash-type, see references below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-a,  --attack-mode=NUM             Attack-mode, see references below</a:t>
              </a:r>
            </a:p>
            <a:p>
              <a:pPr marL="285750" indent="-285750">
                <a:defRPr sz="1100" b="1">
                  <a:solidFill>
                    <a:srgbClr val="FFFFFF"/>
                  </a:solidFill>
                </a:defRPr>
              </a:pPr>
              <a:r>
                <a:t>* Benchmark: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-b,  --benchmark                   Run benchmark</a:t>
              </a:r>
            </a:p>
            <a:p>
              <a:pPr marL="285750" indent="-285750">
                <a:defRPr sz="1100" b="1">
                  <a:solidFill>
                    <a:srgbClr val="FFFFFF"/>
                  </a:solidFill>
                </a:defRPr>
              </a:pPr>
              <a:r>
                <a:t>* Files: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-o,  --outfile=FILE                Define outfile for recovered hash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  --outfile-format=NUM          Define outfile-format for recovered hash, see references below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--show                        Show cracked passwords only (see --username)</a:t>
              </a:r>
            </a:p>
            <a:p>
              <a:pPr marL="285750" indent="-285750">
                <a:defRPr sz="1100" b="1">
                  <a:solidFill>
                    <a:srgbClr val="FFFFFF"/>
                  </a:solidFill>
                </a:defRPr>
              </a:pPr>
              <a:r>
                <a:t>* Resources: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-c,  --segment-size=NUM            Size in MB to cache from the wordfile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-n,  --threads=NUM                 Number of threads</a:t>
              </a:r>
            </a:p>
            <a:p>
              <a:pPr marL="285750" indent="-285750">
                <a:defRPr sz="1100" b="1">
                  <a:solidFill>
                    <a:srgbClr val="FFFFFF"/>
                  </a:solidFill>
                </a:defRPr>
              </a:pPr>
              <a:r>
                <a:t>* Rules: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-r,  --rules-file=FILE             Rules-file use: -r 1.rule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-g,  --generate-rules=NUM          Generate NUM random rules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  --generate-rules-func-min=NUM Force NUM functions per random rule min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  --generate-rules-func-max=NUM Force NUM functions per random rule max</a:t>
              </a:r>
            </a:p>
            <a:p>
              <a:pPr marL="285750" indent="-285750">
                <a:defRPr sz="1100" b="1">
                  <a:solidFill>
                    <a:srgbClr val="FFFFFF"/>
                  </a:solidFill>
                </a:defRPr>
              </a:pPr>
              <a:r>
                <a:t>* Toggle-Case attack-mode specific: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  --toggle-min=NUM              Number of alphas in dictionary minimum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  --toggle-max=NUM              Number of alphas in dictionary maximum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endParaRPr/>
            </a:p>
            <a:p>
              <a:pPr marL="285750" indent="-285750">
                <a:defRPr sz="1100" b="1">
                  <a:solidFill>
                    <a:srgbClr val="FFFFFF"/>
                  </a:solidFill>
                </a:defRPr>
              </a:pPr>
              <a:r>
                <a:t>* Mask-attack attack-mode specific: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  --pw-min=NUM                  Password-length minimum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  --pw-max=NUM                  Password-length maximum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endParaRPr/>
            </a:p>
            <a:p>
              <a:pPr marL="285750" indent="-285750">
                <a:defRPr sz="1100" b="1">
                  <a:solidFill>
                    <a:srgbClr val="FFFFFF"/>
                  </a:solidFill>
                </a:defRPr>
              </a:pPr>
              <a:r>
                <a:t>* Permutation attack-mode specific: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  --perm-min=NUM                Filter words shorter than NUM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  --perm-max=NUM                Filter words larger than NUM</a:t>
              </a:r>
            </a:p>
            <a:p>
              <a:pPr marL="285750" indent="-285750">
                <a:defRPr sz="1100" b="1">
                  <a:solidFill>
                    <a:srgbClr val="FFFFFF"/>
                  </a:solidFill>
                </a:defRPr>
              </a:pPr>
              <a:r>
                <a:t>* Table-Lookup attack-mode specific: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-t,  --table-file=FILE             Table file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  --table-min=NUM               Number of chars in dictionary minimum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  --table-max=NUM               Number of chars in dictionary maximum</a:t>
              </a:r>
            </a:p>
          </p:txBody>
        </p:sp>
      </p:grp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itle 1"/>
          <p:cNvSpPr txBox="1">
            <a:spLocks noGrp="1"/>
          </p:cNvSpPr>
          <p:nvPr>
            <p:ph type="title"/>
          </p:nvPr>
        </p:nvSpPr>
        <p:spPr>
          <a:xfrm>
            <a:off x="34545" y="-166837"/>
            <a:ext cx="8229601" cy="9525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C00000"/>
                </a:solidFill>
              </a:defRPr>
            </a:lvl1pPr>
          </a:lstStyle>
          <a:p>
            <a:r>
              <a:t>Hashcat</a:t>
            </a:r>
          </a:p>
        </p:txBody>
      </p:sp>
      <p:sp>
        <p:nvSpPr>
          <p:cNvPr id="281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313183" y="971681"/>
            <a:ext cx="2746650" cy="3771638"/>
          </a:xfrm>
          <a:prstGeom prst="rect">
            <a:avLst/>
          </a:prstGeom>
        </p:spPr>
        <p:txBody>
          <a:bodyPr/>
          <a:lstStyle/>
          <a:p>
            <a:pPr marL="285750" indent="-285750">
              <a:lnSpc>
                <a:spcPct val="80000"/>
              </a:lnSpc>
              <a:spcBef>
                <a:spcPts val="600"/>
              </a:spcBef>
              <a:defRPr sz="2700"/>
            </a:pPr>
            <a:r>
              <a:t>hashcat [options] hashfile [mask|wordfiles|directories]</a:t>
            </a:r>
          </a:p>
          <a:p>
            <a:pPr marL="285750" indent="-285750">
              <a:lnSpc>
                <a:spcPct val="80000"/>
              </a:lnSpc>
              <a:spcBef>
                <a:spcPts val="600"/>
              </a:spcBef>
              <a:defRPr sz="2700"/>
            </a:pPr>
            <a:endParaRPr/>
          </a:p>
          <a:p>
            <a:pPr marL="285750" indent="-285750">
              <a:lnSpc>
                <a:spcPct val="80000"/>
              </a:lnSpc>
              <a:spcBef>
                <a:spcPts val="600"/>
              </a:spcBef>
              <a:defRPr sz="2700"/>
            </a:pPr>
            <a:r>
              <a:t>hashcat -m 0 myhash myfile.txt -o output.txt</a:t>
            </a:r>
          </a:p>
        </p:txBody>
      </p:sp>
      <p:grpSp>
        <p:nvGrpSpPr>
          <p:cNvPr id="284" name="Rectangle 3"/>
          <p:cNvGrpSpPr/>
          <p:nvPr/>
        </p:nvGrpSpPr>
        <p:grpSpPr>
          <a:xfrm>
            <a:off x="3210545" y="33984"/>
            <a:ext cx="5904658" cy="3975643"/>
            <a:chOff x="0" y="0"/>
            <a:chExt cx="5904656" cy="3975642"/>
          </a:xfrm>
        </p:grpSpPr>
        <p:sp>
          <p:nvSpPr>
            <p:cNvPr id="282" name="Rectangle"/>
            <p:cNvSpPr/>
            <p:nvPr/>
          </p:nvSpPr>
          <p:spPr>
            <a:xfrm>
              <a:off x="-1" y="0"/>
              <a:ext cx="5904658" cy="3975643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285750" indent="-28575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3" name="-a,  --attack-mode=NUM…"/>
            <p:cNvSpPr txBox="1"/>
            <p:nvPr/>
          </p:nvSpPr>
          <p:spPr>
            <a:xfrm>
              <a:off x="-1" y="227601"/>
              <a:ext cx="5904658" cy="3520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-a,  --attack-mode=NUM 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endParaRPr/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Attack Modes: 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0 = Straight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1 = Combination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2 = Toggle-Case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3 = Brute-force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4 = Permutation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5 = Table-Lookup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6 = Prince</a:t>
              </a:r>
            </a:p>
          </p:txBody>
        </p:sp>
      </p:grp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itle 1"/>
          <p:cNvSpPr txBox="1">
            <a:spLocks noGrp="1"/>
          </p:cNvSpPr>
          <p:nvPr>
            <p:ph type="title"/>
          </p:nvPr>
        </p:nvSpPr>
        <p:spPr>
          <a:xfrm>
            <a:off x="34545" y="-166837"/>
            <a:ext cx="8229601" cy="9525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C00000"/>
                </a:solidFill>
              </a:defRPr>
            </a:lvl1pPr>
          </a:lstStyle>
          <a:p>
            <a:r>
              <a:t>Hashcat</a:t>
            </a:r>
          </a:p>
        </p:txBody>
      </p:sp>
      <p:sp>
        <p:nvSpPr>
          <p:cNvPr id="287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313183" y="971681"/>
            <a:ext cx="2746650" cy="3771638"/>
          </a:xfrm>
          <a:prstGeom prst="rect">
            <a:avLst/>
          </a:prstGeom>
        </p:spPr>
        <p:txBody>
          <a:bodyPr/>
          <a:lstStyle/>
          <a:p>
            <a:pPr marL="285750" indent="-285750">
              <a:lnSpc>
                <a:spcPct val="80000"/>
              </a:lnSpc>
              <a:spcBef>
                <a:spcPts val="600"/>
              </a:spcBef>
              <a:defRPr sz="2700"/>
            </a:pPr>
            <a:r>
              <a:t>hashcat [options] hashfile [mask|wordfiles|directories]</a:t>
            </a:r>
          </a:p>
          <a:p>
            <a:pPr marL="285750" indent="-285750">
              <a:lnSpc>
                <a:spcPct val="80000"/>
              </a:lnSpc>
              <a:spcBef>
                <a:spcPts val="600"/>
              </a:spcBef>
              <a:defRPr sz="2700"/>
            </a:pPr>
            <a:endParaRPr/>
          </a:p>
          <a:p>
            <a:pPr marL="285750" indent="-285750">
              <a:lnSpc>
                <a:spcPct val="80000"/>
              </a:lnSpc>
              <a:spcBef>
                <a:spcPts val="600"/>
              </a:spcBef>
              <a:defRPr sz="2700"/>
            </a:pPr>
            <a:r>
              <a:t>hashcat -m 0 myhash myfile.txt -o output.txt</a:t>
            </a:r>
          </a:p>
        </p:txBody>
      </p:sp>
      <p:grpSp>
        <p:nvGrpSpPr>
          <p:cNvPr id="290" name="Rectangle 3"/>
          <p:cNvGrpSpPr/>
          <p:nvPr/>
        </p:nvGrpSpPr>
        <p:grpSpPr>
          <a:xfrm>
            <a:off x="3347864" y="-1"/>
            <a:ext cx="5472608" cy="5658006"/>
            <a:chOff x="0" y="0"/>
            <a:chExt cx="5472607" cy="5658004"/>
          </a:xfrm>
        </p:grpSpPr>
        <p:sp>
          <p:nvSpPr>
            <p:cNvPr id="288" name="Rectangle"/>
            <p:cNvSpPr/>
            <p:nvPr/>
          </p:nvSpPr>
          <p:spPr>
            <a:xfrm>
              <a:off x="0" y="-1"/>
              <a:ext cx="5472608" cy="5658006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285750" indent="-28575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9" name="-a,  --attack-mode=NUM…"/>
            <p:cNvSpPr txBox="1"/>
            <p:nvPr/>
          </p:nvSpPr>
          <p:spPr>
            <a:xfrm>
              <a:off x="0" y="59131"/>
              <a:ext cx="5472608" cy="5539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-a,  --attack-mode=NUM 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endParaRPr/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-m hash-type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* Hash types: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endParaRPr/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 0 = MD5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10 = md5($pass.$salt)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20 = md5($salt.$pass)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30 = md5(unicode($pass).$salt)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40 = md5($salt.unicode($pass))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50 = HMAC-MD5 (key = $pass)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 60 = HMAC-MD5 (key = $salt)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100 = SHA1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110 = sha1($pass.$salt)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120 = sha1($salt.$pass)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130 = sha1(unicode($pass).$salt)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140 = sha1($salt.unicode($pass))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150 = HMAC-SHA1 (key = $pass)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160 = HMAC-SHA1 (key = $salt)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200 = MySQL323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300 = MySQL4.1/MySQL5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400 = phpass, MD5(Wordpress), MD5(phpBB3), MD5(Joomla)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500 = md5crypt, MD5(Unix), FreeBSD MD5, Cisco-IOS MD5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 900 = MD4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1000 = NTLM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1400 = SHA256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1410 = sha256($pass.$salt)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5500 = NetNTLMv1-VANILLA / NetNTLMv1-ESS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5600 = NetNTLMv2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5700 = Cisco-IOS SHA256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8900 = scrypt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  9200 = Cisco $8$</a:t>
              </a:r>
            </a:p>
            <a:p>
              <a:pPr marL="285750" indent="-285750">
                <a:defRPr sz="1100">
                  <a:solidFill>
                    <a:srgbClr val="FFFFFF"/>
                  </a:solidFill>
                </a:defRPr>
              </a:pPr>
              <a:r>
                <a:t>10000 = Django (PBKDF2-SHA256)</a:t>
              </a:r>
            </a:p>
          </p:txBody>
        </p:sp>
      </p:grp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Title 1"/>
          <p:cNvSpPr txBox="1">
            <a:spLocks noGrp="1"/>
          </p:cNvSpPr>
          <p:nvPr>
            <p:ph type="title"/>
          </p:nvPr>
        </p:nvSpPr>
        <p:spPr>
          <a:xfrm>
            <a:off x="34545" y="-166837"/>
            <a:ext cx="8229601" cy="9525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C00000"/>
                </a:solidFill>
              </a:defRPr>
            </a:lvl1pPr>
          </a:lstStyle>
          <a:p>
            <a:r>
              <a:t>Hashcat - Outputs</a:t>
            </a:r>
          </a:p>
        </p:txBody>
      </p:sp>
      <p:grpSp>
        <p:nvGrpSpPr>
          <p:cNvPr id="295" name="Rectangle 3"/>
          <p:cNvGrpSpPr/>
          <p:nvPr/>
        </p:nvGrpSpPr>
        <p:grpSpPr>
          <a:xfrm>
            <a:off x="4427983" y="609863"/>
            <a:ext cx="4320482" cy="4938306"/>
            <a:chOff x="0" y="0"/>
            <a:chExt cx="4320480" cy="4938305"/>
          </a:xfrm>
        </p:grpSpPr>
        <p:sp>
          <p:nvSpPr>
            <p:cNvPr id="293" name="Rectangle"/>
            <p:cNvSpPr/>
            <p:nvPr/>
          </p:nvSpPr>
          <p:spPr>
            <a:xfrm>
              <a:off x="-1" y="0"/>
              <a:ext cx="4320482" cy="4938306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285750" indent="-28575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Output format…"/>
            <p:cNvSpPr txBox="1"/>
            <p:nvPr/>
          </p:nvSpPr>
          <p:spPr>
            <a:xfrm>
              <a:off x="-1" y="48532"/>
              <a:ext cx="4320482" cy="4841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Output format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1 = hash[:salt]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 2 = plain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 3 = hash[:salt]:plain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 4 = hex_plain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 5 = hash[:salt]:hex_plain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 6 = plain:hex_plain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 7 = hash[:salt]:plain:hex_plain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 8 = crackpos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 9 = hash[:salt]:crackpos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10 = plain:crackpos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11 = hash[:salt]:plain:crackpos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12 = hex_plain:crackpos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13 = hash[:salt]:hex_plain:crackpos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14 = plain:hex_plain:crackpos</a:t>
              </a:r>
            </a:p>
            <a:p>
              <a:pPr marL="285750" indent="-285750">
                <a:defRPr>
                  <a:solidFill>
                    <a:srgbClr val="FFFFFF"/>
                  </a:solidFill>
                </a:defRPr>
              </a:pPr>
              <a:r>
                <a:t>   15 = hash[:salt]:plain:hex_plain:crackpos</a:t>
              </a:r>
            </a:p>
          </p:txBody>
        </p:sp>
      </p:grpSp>
      <p:sp>
        <p:nvSpPr>
          <p:cNvPr id="296" name="Content Placeholder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7" name="Content Placeholder 2"/>
          <p:cNvSpPr txBox="1"/>
          <p:nvPr/>
        </p:nvSpPr>
        <p:spPr>
          <a:xfrm>
            <a:off x="395536" y="1057299"/>
            <a:ext cx="3826769" cy="3771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marL="180022" indent="-180022" defTabSz="576072">
              <a:lnSpc>
                <a:spcPct val="90000"/>
              </a:lnSpc>
              <a:spcBef>
                <a:spcPts val="400"/>
              </a:spcBef>
              <a:buSzPct val="100000"/>
              <a:buFont typeface="Arial"/>
              <a:buChar char="•"/>
              <a:defRPr sz="1827"/>
            </a:pPr>
            <a:r>
              <a:t>hashcat [options] hashfile [mask|wordfiles|directories]</a:t>
            </a:r>
          </a:p>
          <a:p>
            <a:pPr marL="180022" indent="-180022" defTabSz="576072">
              <a:lnSpc>
                <a:spcPct val="90000"/>
              </a:lnSpc>
              <a:spcBef>
                <a:spcPts val="400"/>
              </a:spcBef>
              <a:buSzPct val="100000"/>
              <a:buFont typeface="Arial"/>
              <a:buChar char="•"/>
              <a:defRPr sz="1827"/>
            </a:pPr>
            <a:endParaRPr/>
          </a:p>
          <a:p>
            <a:pPr marL="180022" indent="-180022" defTabSz="576072">
              <a:lnSpc>
                <a:spcPct val="90000"/>
              </a:lnSpc>
              <a:spcBef>
                <a:spcPts val="400"/>
              </a:spcBef>
              <a:buSzPct val="100000"/>
              <a:buFont typeface="Arial"/>
              <a:buChar char="•"/>
              <a:defRPr sz="1827"/>
            </a:pPr>
            <a:r>
              <a:t>hashcat -m 0 myhash myfile.txt -o output.txt</a:t>
            </a:r>
          </a:p>
          <a:p>
            <a:pPr defTabSz="576072">
              <a:lnSpc>
                <a:spcPct val="90000"/>
              </a:lnSpc>
              <a:spcBef>
                <a:spcPts val="400"/>
              </a:spcBef>
              <a:defRPr sz="1827"/>
            </a:pPr>
            <a:endParaRPr/>
          </a:p>
          <a:p>
            <a:pPr marL="180022" indent="-180022" defTabSz="576072">
              <a:lnSpc>
                <a:spcPct val="90000"/>
              </a:lnSpc>
              <a:spcBef>
                <a:spcPts val="400"/>
              </a:spcBef>
              <a:buSzPct val="100000"/>
              <a:buFont typeface="Arial"/>
              <a:buChar char="•"/>
              <a:defRPr sz="1827"/>
            </a:pPr>
            <a:endParaRPr/>
          </a:p>
          <a:p>
            <a:pPr marL="180022" indent="-180022" defTabSz="576072">
              <a:lnSpc>
                <a:spcPct val="90000"/>
              </a:lnSpc>
              <a:spcBef>
                <a:spcPts val="400"/>
              </a:spcBef>
              <a:buSzPct val="100000"/>
              <a:buFont typeface="Arial"/>
              <a:buChar char="•"/>
              <a:defRPr sz="1827"/>
            </a:pPr>
            <a:endParaRPr/>
          </a:p>
          <a:p>
            <a:pPr marL="180022" indent="-180022" defTabSz="576072">
              <a:lnSpc>
                <a:spcPct val="90000"/>
              </a:lnSpc>
              <a:spcBef>
                <a:spcPts val="400"/>
              </a:spcBef>
              <a:buSzPct val="100000"/>
              <a:buFont typeface="Arial"/>
              <a:buChar char="•"/>
              <a:defRPr sz="1827"/>
            </a:pPr>
            <a:endParaRPr/>
          </a:p>
          <a:p>
            <a:pPr marL="180022" indent="-180022" defTabSz="576072">
              <a:lnSpc>
                <a:spcPct val="90000"/>
              </a:lnSpc>
              <a:spcBef>
                <a:spcPts val="400"/>
              </a:spcBef>
              <a:buSzPct val="100000"/>
              <a:buFont typeface="Arial"/>
              <a:buChar char="•"/>
              <a:defRPr sz="1827"/>
            </a:pPr>
            <a:endParaRPr/>
          </a:p>
          <a:p>
            <a:pPr marL="180022" indent="-180022" defTabSz="576072">
              <a:lnSpc>
                <a:spcPct val="90000"/>
              </a:lnSpc>
              <a:spcBef>
                <a:spcPts val="400"/>
              </a:spcBef>
              <a:buSzPct val="100000"/>
              <a:buFont typeface="Arial"/>
              <a:buChar char="•"/>
              <a:defRPr sz="1827"/>
            </a:pPr>
            <a:endParaRPr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itle 1"/>
          <p:cNvSpPr txBox="1">
            <a:spLocks noGrp="1"/>
          </p:cNvSpPr>
          <p:nvPr>
            <p:ph type="title"/>
          </p:nvPr>
        </p:nvSpPr>
        <p:spPr>
          <a:xfrm>
            <a:off x="34545" y="-166837"/>
            <a:ext cx="8229601" cy="9525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C00000"/>
                </a:solidFill>
              </a:defRPr>
            </a:lvl1pPr>
          </a:lstStyle>
          <a:p>
            <a:r>
              <a:t>Hashcat</a:t>
            </a:r>
          </a:p>
        </p:txBody>
      </p:sp>
      <p:sp>
        <p:nvSpPr>
          <p:cNvPr id="30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338403" y="4811479"/>
            <a:ext cx="8435280" cy="661683"/>
          </a:xfrm>
          <a:prstGeom prst="rect">
            <a:avLst/>
          </a:prstGeom>
        </p:spPr>
        <p:txBody>
          <a:bodyPr/>
          <a:lstStyle/>
          <a:p>
            <a:pPr marL="260032" indent="-260032" defTabSz="832104">
              <a:lnSpc>
                <a:spcPct val="80000"/>
              </a:lnSpc>
              <a:spcBef>
                <a:spcPts val="400"/>
              </a:spcBef>
              <a:defRPr sz="1820"/>
            </a:pPr>
            <a:endParaRPr/>
          </a:p>
          <a:p>
            <a:pPr marL="0" indent="0" defTabSz="832104">
              <a:lnSpc>
                <a:spcPct val="80000"/>
              </a:lnSpc>
              <a:spcBef>
                <a:spcPts val="400"/>
              </a:spcBef>
              <a:buSzTx/>
              <a:buNone/>
              <a:defRPr sz="1820"/>
            </a:pPr>
            <a:r>
              <a:t>hashcat -m 1400 mytext.txt words.txt</a:t>
            </a:r>
          </a:p>
        </p:txBody>
      </p:sp>
      <p:pic>
        <p:nvPicPr>
          <p:cNvPr id="301" name="Picture 5" descr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7" y="284834"/>
            <a:ext cx="6912228" cy="4600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itle 1"/>
          <p:cNvSpPr txBox="1">
            <a:spLocks noGrp="1"/>
          </p:cNvSpPr>
          <p:nvPr>
            <p:ph type="title"/>
          </p:nvPr>
        </p:nvSpPr>
        <p:spPr>
          <a:xfrm>
            <a:off x="34545" y="-166837"/>
            <a:ext cx="8229601" cy="9525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C00000"/>
                </a:solidFill>
              </a:defRPr>
            </a:lvl1pPr>
          </a:lstStyle>
          <a:p>
            <a:r>
              <a:t>Hashcat</a:t>
            </a:r>
          </a:p>
        </p:txBody>
      </p:sp>
      <p:sp>
        <p:nvSpPr>
          <p:cNvPr id="304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338403" y="4811479"/>
            <a:ext cx="8435280" cy="661683"/>
          </a:xfrm>
          <a:prstGeom prst="rect">
            <a:avLst/>
          </a:prstGeom>
        </p:spPr>
        <p:txBody>
          <a:bodyPr/>
          <a:lstStyle/>
          <a:p>
            <a:pPr marL="260032" indent="-260032" defTabSz="832104">
              <a:lnSpc>
                <a:spcPct val="80000"/>
              </a:lnSpc>
              <a:spcBef>
                <a:spcPts val="400"/>
              </a:spcBef>
              <a:defRPr sz="1820"/>
            </a:pPr>
            <a:endParaRPr/>
          </a:p>
          <a:p>
            <a:pPr marL="0" indent="0" defTabSz="832104">
              <a:lnSpc>
                <a:spcPct val="80000"/>
              </a:lnSpc>
              <a:spcBef>
                <a:spcPts val="400"/>
              </a:spcBef>
              <a:buSzTx/>
              <a:buNone/>
              <a:defRPr sz="1820"/>
            </a:pPr>
            <a:r>
              <a:t>hashcat -m 1000 mytextnt.txt words.txt</a:t>
            </a:r>
          </a:p>
        </p:txBody>
      </p:sp>
      <p:pic>
        <p:nvPicPr>
          <p:cNvPr id="305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5" y="250725"/>
            <a:ext cx="6948266" cy="45607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itle 1"/>
          <p:cNvSpPr txBox="1">
            <a:spLocks noGrp="1"/>
          </p:cNvSpPr>
          <p:nvPr>
            <p:ph type="title"/>
          </p:nvPr>
        </p:nvSpPr>
        <p:spPr>
          <a:xfrm>
            <a:off x="0" y="-94828"/>
            <a:ext cx="8229600" cy="9525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C00000"/>
                </a:solidFill>
              </a:defRPr>
            </a:lvl1pPr>
          </a:lstStyle>
          <a:p>
            <a:r>
              <a:t>Combinational Attack (-a 1)</a:t>
            </a:r>
          </a:p>
        </p:txBody>
      </p:sp>
      <p:grpSp>
        <p:nvGrpSpPr>
          <p:cNvPr id="310" name="Rectangle 3"/>
          <p:cNvGrpSpPr/>
          <p:nvPr/>
        </p:nvGrpSpPr>
        <p:grpSpPr>
          <a:xfrm>
            <a:off x="6948264" y="1568894"/>
            <a:ext cx="1512169" cy="1463041"/>
            <a:chOff x="0" y="0"/>
            <a:chExt cx="1512168" cy="1463039"/>
          </a:xfrm>
        </p:grpSpPr>
        <p:sp>
          <p:nvSpPr>
            <p:cNvPr id="308" name="Rectangle"/>
            <p:cNvSpPr/>
            <p:nvPr/>
          </p:nvSpPr>
          <p:spPr>
            <a:xfrm>
              <a:off x="0" y="28894"/>
              <a:ext cx="1512169" cy="1405251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9" name="jam…"/>
            <p:cNvSpPr txBox="1"/>
            <p:nvPr/>
          </p:nvSpPr>
          <p:spPr>
            <a:xfrm>
              <a:off x="0" y="-1"/>
              <a:ext cx="1512169" cy="146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jam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jar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jimmy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jamie</a:t>
              </a:r>
            </a:p>
          </p:txBody>
        </p:sp>
      </p:grpSp>
      <p:grpSp>
        <p:nvGrpSpPr>
          <p:cNvPr id="313" name="Rectangle 4"/>
          <p:cNvGrpSpPr/>
          <p:nvPr/>
        </p:nvGrpSpPr>
        <p:grpSpPr>
          <a:xfrm>
            <a:off x="7164288" y="3607477"/>
            <a:ext cx="1512169" cy="1120141"/>
            <a:chOff x="0" y="0"/>
            <a:chExt cx="1512168" cy="1120139"/>
          </a:xfrm>
        </p:grpSpPr>
        <p:sp>
          <p:nvSpPr>
            <p:cNvPr id="311" name="Rectangle"/>
            <p:cNvSpPr/>
            <p:nvPr/>
          </p:nvSpPr>
          <p:spPr>
            <a:xfrm>
              <a:off x="0" y="42111"/>
              <a:ext cx="1512169" cy="1035918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285750" indent="-28575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2" name="car…"/>
            <p:cNvSpPr txBox="1"/>
            <p:nvPr/>
          </p:nvSpPr>
          <p:spPr>
            <a:xfrm>
              <a:off x="0" y="-1"/>
              <a:ext cx="1512169" cy="1120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car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cat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call</a:t>
              </a:r>
            </a:p>
          </p:txBody>
        </p:sp>
      </p:grpSp>
      <p:sp>
        <p:nvSpPr>
          <p:cNvPr id="314" name="Rectangle 5"/>
          <p:cNvSpPr txBox="1"/>
          <p:nvPr/>
        </p:nvSpPr>
        <p:spPr>
          <a:xfrm>
            <a:off x="131906" y="857671"/>
            <a:ext cx="6440200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Lucida Console"/>
                <a:ea typeface="Lucida Console"/>
                <a:cs typeface="Lucida Console"/>
                <a:sym typeface="Lucida Console"/>
              </a:defRPr>
            </a:lvl1pPr>
          </a:lstStyle>
          <a:p>
            <a:r>
              <a:t>Hashcat -m 0 -a 1 hash.txt dict1.txt dict2.txt</a:t>
            </a:r>
          </a:p>
        </p:txBody>
      </p:sp>
      <p:grpSp>
        <p:nvGrpSpPr>
          <p:cNvPr id="317" name="Rectangle 6"/>
          <p:cNvGrpSpPr/>
          <p:nvPr/>
        </p:nvGrpSpPr>
        <p:grpSpPr>
          <a:xfrm>
            <a:off x="418501" y="2300414"/>
            <a:ext cx="5328594" cy="3349503"/>
            <a:chOff x="0" y="0"/>
            <a:chExt cx="5328592" cy="3349502"/>
          </a:xfrm>
        </p:grpSpPr>
        <p:sp>
          <p:nvSpPr>
            <p:cNvPr id="315" name="Rectangle"/>
            <p:cNvSpPr/>
            <p:nvPr/>
          </p:nvSpPr>
          <p:spPr>
            <a:xfrm>
              <a:off x="-1" y="0"/>
              <a:ext cx="5328594" cy="3349503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6" name="jamcar…"/>
            <p:cNvSpPr txBox="1"/>
            <p:nvPr/>
          </p:nvSpPr>
          <p:spPr>
            <a:xfrm>
              <a:off x="-1" y="85981"/>
              <a:ext cx="5328594" cy="3177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jamcar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jarcar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Jimmycar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Jamiecar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jamcat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jarcat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jimmycat</a:t>
              </a:r>
            </a:p>
            <a:p>
              <a:pPr marL="285750" indent="-285750">
                <a:defRPr sz="2200">
                  <a:solidFill>
                    <a:srgbClr val="FFFFFF"/>
                  </a:solidFill>
                </a:defRPr>
              </a:pPr>
              <a:r>
                <a:t>jamiecat</a:t>
              </a:r>
            </a:p>
          </p:txBody>
        </p:sp>
      </p:grpSp>
      <p:sp>
        <p:nvSpPr>
          <p:cNvPr id="318" name="Rectangle 7"/>
          <p:cNvSpPr txBox="1"/>
          <p:nvPr/>
        </p:nvSpPr>
        <p:spPr>
          <a:xfrm>
            <a:off x="6948264" y="1134888"/>
            <a:ext cx="1343805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Lucida Console"/>
                <a:ea typeface="Lucida Console"/>
                <a:cs typeface="Lucida Console"/>
                <a:sym typeface="Lucida Console"/>
              </a:defRPr>
            </a:lvl1pPr>
          </a:lstStyle>
          <a:p>
            <a:r>
              <a:t>dict1.txt</a:t>
            </a:r>
          </a:p>
        </p:txBody>
      </p:sp>
      <p:sp>
        <p:nvSpPr>
          <p:cNvPr id="319" name="Rectangle 8"/>
          <p:cNvSpPr txBox="1"/>
          <p:nvPr/>
        </p:nvSpPr>
        <p:spPr>
          <a:xfrm>
            <a:off x="6961602" y="3268455"/>
            <a:ext cx="1343805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Lucida Console"/>
                <a:ea typeface="Lucida Console"/>
                <a:cs typeface="Lucida Console"/>
                <a:sym typeface="Lucida Console"/>
              </a:defRPr>
            </a:lvl1pPr>
          </a:lstStyle>
          <a:p>
            <a:r>
              <a:t>dict2.txt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Title 1"/>
          <p:cNvSpPr txBox="1">
            <a:spLocks noGrp="1"/>
          </p:cNvSpPr>
          <p:nvPr>
            <p:ph type="title"/>
          </p:nvPr>
        </p:nvSpPr>
        <p:spPr>
          <a:xfrm>
            <a:off x="468312" y="569267"/>
            <a:ext cx="5327651" cy="4576466"/>
          </a:xfrm>
          <a:prstGeom prst="rect">
            <a:avLst/>
          </a:prstGeom>
        </p:spPr>
        <p:txBody>
          <a:bodyPr/>
          <a:lstStyle/>
          <a:p>
            <a:pPr algn="l">
              <a:defRPr sz="3900" b="1">
                <a:solidFill>
                  <a:srgbClr val="C00000"/>
                </a:solidFill>
              </a:defRPr>
            </a:pPr>
            <a:r>
              <a:t>Hashing</a:t>
            </a:r>
            <a:br/>
            <a:br/>
            <a:r>
              <a:rPr sz="3200"/>
              <a:t>Brute Force (-a 3)</a:t>
            </a:r>
            <a:br>
              <a:rPr sz="3200"/>
            </a:br>
            <a:br>
              <a:rPr sz="3200"/>
            </a:br>
            <a:r>
              <a:rPr sz="2700">
                <a:solidFill>
                  <a:srgbClr val="000000"/>
                </a:solidFill>
              </a:rPr>
              <a:t>Prof Bill Buchanan OBE</a:t>
            </a:r>
            <a:br>
              <a:rPr sz="2700">
                <a:solidFill>
                  <a:srgbClr val="000000"/>
                </a:solidFill>
              </a:rPr>
            </a:br>
            <a:r>
              <a:rPr sz="1800" b="0"/>
              <a:t>http://asecuritysite.com/crypto02</a:t>
            </a:r>
            <a:br>
              <a:rPr sz="1800" b="0"/>
            </a:br>
            <a:r>
              <a:rPr sz="1800" b="0"/>
              <a:t>http://asecuritysite.com/encryption</a:t>
            </a:r>
            <a:br>
              <a:rPr sz="1800" b="0"/>
            </a:br>
            <a:endParaRPr sz="1800" b="0"/>
          </a:p>
        </p:txBody>
      </p:sp>
      <p:pic>
        <p:nvPicPr>
          <p:cNvPr id="322" name="Content Placeholder 1" descr="Content Placeholder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1862" y="581025"/>
            <a:ext cx="2305051" cy="34734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Title 1"/>
          <p:cNvSpPr txBox="1">
            <a:spLocks noGrp="1"/>
          </p:cNvSpPr>
          <p:nvPr>
            <p:ph type="title"/>
          </p:nvPr>
        </p:nvSpPr>
        <p:spPr>
          <a:xfrm>
            <a:off x="34545" y="-166837"/>
            <a:ext cx="8229601" cy="9525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C00000"/>
                </a:solidFill>
              </a:defRPr>
            </a:lvl1pPr>
          </a:lstStyle>
          <a:p>
            <a:r>
              <a:t>Hashcat – Brute Force</a:t>
            </a:r>
          </a:p>
        </p:txBody>
      </p:sp>
      <p:sp>
        <p:nvSpPr>
          <p:cNvPr id="328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395536" y="1057299"/>
            <a:ext cx="3826769" cy="3771638"/>
          </a:xfrm>
          <a:prstGeom prst="rect">
            <a:avLst/>
          </a:prstGeom>
        </p:spPr>
        <p:txBody>
          <a:bodyPr/>
          <a:lstStyle/>
          <a:p>
            <a:pPr marL="285750" indent="-285750">
              <a:lnSpc>
                <a:spcPct val="90000"/>
              </a:lnSpc>
              <a:spcBef>
                <a:spcPts val="600"/>
              </a:spcBef>
              <a:defRPr sz="2900"/>
            </a:pPr>
            <a:r>
              <a:t>hashcat [options] hashfile [mask|wordfiles|directories]</a:t>
            </a:r>
          </a:p>
          <a:p>
            <a:pPr marL="285750" indent="-285750">
              <a:lnSpc>
                <a:spcPct val="90000"/>
              </a:lnSpc>
              <a:spcBef>
                <a:spcPts val="600"/>
              </a:spcBef>
              <a:defRPr sz="2900"/>
            </a:pPr>
            <a:endParaRPr/>
          </a:p>
          <a:p>
            <a:pPr marL="285750" indent="-285750">
              <a:lnSpc>
                <a:spcPct val="90000"/>
              </a:lnSpc>
              <a:spcBef>
                <a:spcPts val="600"/>
              </a:spcBef>
              <a:defRPr sz="2900"/>
            </a:pPr>
            <a:r>
              <a:t>hashcat -m 0 myhash myfile.txt -o output.txt</a:t>
            </a:r>
          </a:p>
        </p:txBody>
      </p:sp>
      <p:grpSp>
        <p:nvGrpSpPr>
          <p:cNvPr id="331" name="Rectangle 3"/>
          <p:cNvGrpSpPr/>
          <p:nvPr/>
        </p:nvGrpSpPr>
        <p:grpSpPr>
          <a:xfrm>
            <a:off x="4222303" y="785663"/>
            <a:ext cx="4921697" cy="4203686"/>
            <a:chOff x="0" y="0"/>
            <a:chExt cx="4921696" cy="4203684"/>
          </a:xfrm>
        </p:grpSpPr>
        <p:sp>
          <p:nvSpPr>
            <p:cNvPr id="329" name="Rectangle"/>
            <p:cNvSpPr/>
            <p:nvPr/>
          </p:nvSpPr>
          <p:spPr>
            <a:xfrm>
              <a:off x="-1" y="-1"/>
              <a:ext cx="4921698" cy="4203686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285750" indent="-28575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0" name="Custom charsets:…"/>
            <p:cNvSpPr txBox="1"/>
            <p:nvPr/>
          </p:nvSpPr>
          <p:spPr>
            <a:xfrm>
              <a:off x="-1" y="328922"/>
              <a:ext cx="4921698" cy="3545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Custom charsets:  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-1,  --custom-charset1=CS          User-defined charsets  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-2,  --custom-charset2=CS          Example:  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-3,  --custom-charset3=CS          --custom-charset1=?dabcdef : sets charset ?1 to 0123456789abcdef  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-4,  --custom-charset4=CS          -2 mycharset.hcchr : sets charset ?2 to chars contained in file</a:t>
              </a:r>
            </a:p>
            <a:p>
              <a:pPr marL="285750" indent="-285750"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 marL="285750" indent="-285750">
                <a:defRPr sz="1400">
                  <a:solidFill>
                    <a:srgbClr val="FFFFFF"/>
                  </a:solidFill>
                </a:defRPr>
              </a:pPr>
              <a:r>
                <a:t>Character sets</a:t>
              </a:r>
            </a:p>
            <a:p>
              <a:pPr marL="285750" indent="-285750">
                <a:defRPr sz="1400">
                  <a:solidFill>
                    <a:srgbClr val="FFFFFF"/>
                  </a:solidFill>
                </a:defRPr>
              </a:pPr>
              <a:r>
                <a:t> </a:t>
              </a:r>
            </a:p>
            <a:p>
              <a:pPr marL="285750" indent="-285750">
                <a:defRPr sz="1400">
                  <a:solidFill>
                    <a:srgbClr val="FFFFFF"/>
                  </a:solidFill>
                </a:defRPr>
              </a:pPr>
              <a:r>
                <a:t> ?l = abcdefghijklmnopqrstuvwxyz</a:t>
              </a:r>
            </a:p>
            <a:p>
              <a:pPr marL="285750" indent="-285750">
                <a:defRPr sz="1400">
                  <a:solidFill>
                    <a:srgbClr val="FFFFFF"/>
                  </a:solidFill>
                </a:defRPr>
              </a:pPr>
              <a:r>
                <a:t>   ?u = ABCDEFGHIJKLMNOPQRSTUVWXYZ</a:t>
              </a:r>
            </a:p>
            <a:p>
              <a:pPr marL="285750" indent="-285750">
                <a:defRPr sz="1400">
                  <a:solidFill>
                    <a:srgbClr val="FFFFFF"/>
                  </a:solidFill>
                </a:defRPr>
              </a:pPr>
              <a:r>
                <a:t>   ?d = 0123456789</a:t>
              </a:r>
            </a:p>
            <a:p>
              <a:pPr marL="285750" indent="-285750">
                <a:defRPr sz="1400">
                  <a:solidFill>
                    <a:srgbClr val="FFFFFF"/>
                  </a:solidFill>
                </a:defRPr>
              </a:pPr>
              <a:r>
                <a:t>   ?s =  !"#$%&amp;'()*+,-./:;&lt;=&gt;?@[\]^_`{|}~</a:t>
              </a:r>
            </a:p>
            <a:p>
              <a:pPr marL="285750" indent="-285750">
                <a:defRPr sz="1400">
                  <a:solidFill>
                    <a:srgbClr val="FFFFFF"/>
                  </a:solidFill>
                </a:defRPr>
              </a:pPr>
              <a:r>
                <a:t>   ?a = ?l?u?d?s</a:t>
              </a:r>
            </a:p>
            <a:p>
              <a:pPr marL="285750" indent="-285750">
                <a:defRPr sz="1400">
                  <a:solidFill>
                    <a:srgbClr val="FFFFFF"/>
                  </a:solidFill>
                </a:defRPr>
              </a:pPr>
              <a:r>
                <a:t>   ?b = 0x00 - 0xff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48" name="Object 4" descr="Object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0"/>
            <a:ext cx="9108504" cy="57493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Title 1"/>
          <p:cNvSpPr txBox="1">
            <a:spLocks noGrp="1"/>
          </p:cNvSpPr>
          <p:nvPr>
            <p:ph type="title"/>
          </p:nvPr>
        </p:nvSpPr>
        <p:spPr>
          <a:xfrm>
            <a:off x="34545" y="-166837"/>
            <a:ext cx="8229601" cy="9525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C00000"/>
                </a:solidFill>
              </a:defRPr>
            </a:lvl1pPr>
          </a:lstStyle>
          <a:p>
            <a:r>
              <a:t>Hashcat – Brute Force</a:t>
            </a:r>
          </a:p>
        </p:txBody>
      </p:sp>
      <p:sp>
        <p:nvSpPr>
          <p:cNvPr id="334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395536" y="3649588"/>
            <a:ext cx="7200801" cy="1611397"/>
          </a:xfrm>
          <a:prstGeom prst="rect">
            <a:avLst/>
          </a:prstGeom>
        </p:spPr>
        <p:txBody>
          <a:bodyPr/>
          <a:lstStyle/>
          <a:p>
            <a:pPr marL="285750" indent="-285750">
              <a:lnSpc>
                <a:spcPct val="90000"/>
              </a:lnSpc>
              <a:spcBef>
                <a:spcPts val="600"/>
              </a:spcBef>
              <a:defRPr sz="2700"/>
            </a:pPr>
            <a:r>
              <a:t>-1 abcdefghijklmnopqrstuvwxyz0123456789</a:t>
            </a:r>
          </a:p>
          <a:p>
            <a:pPr marL="285750" indent="-285750">
              <a:lnSpc>
                <a:spcPct val="90000"/>
              </a:lnSpc>
              <a:spcBef>
                <a:spcPts val="600"/>
              </a:spcBef>
              <a:defRPr sz="2700"/>
            </a:pPr>
            <a:r>
              <a:t>-1 abcdefghijklmnopqrstuvwxyz?d</a:t>
            </a:r>
          </a:p>
          <a:p>
            <a:pPr marL="285750" indent="-285750">
              <a:lnSpc>
                <a:spcPct val="90000"/>
              </a:lnSpc>
              <a:spcBef>
                <a:spcPts val="600"/>
              </a:spcBef>
              <a:defRPr sz="2700"/>
            </a:pPr>
            <a:r>
              <a:t>-1 ?l0123456789-1 ?l?d</a:t>
            </a:r>
          </a:p>
        </p:txBody>
      </p:sp>
      <p:grpSp>
        <p:nvGrpSpPr>
          <p:cNvPr id="337" name="Rectangle 3"/>
          <p:cNvGrpSpPr/>
          <p:nvPr/>
        </p:nvGrpSpPr>
        <p:grpSpPr>
          <a:xfrm>
            <a:off x="4222303" y="785664"/>
            <a:ext cx="4921697" cy="2143844"/>
            <a:chOff x="0" y="0"/>
            <a:chExt cx="4921696" cy="2143843"/>
          </a:xfrm>
        </p:grpSpPr>
        <p:sp>
          <p:nvSpPr>
            <p:cNvPr id="335" name="Rectangle"/>
            <p:cNvSpPr/>
            <p:nvPr/>
          </p:nvSpPr>
          <p:spPr>
            <a:xfrm>
              <a:off x="-1" y="0"/>
              <a:ext cx="4921698" cy="2143844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6" name="aaaaaaaa…"/>
            <p:cNvSpPr txBox="1"/>
            <p:nvPr/>
          </p:nvSpPr>
          <p:spPr>
            <a:xfrm>
              <a:off x="-1" y="270551"/>
              <a:ext cx="4921698" cy="160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aaaaaaaa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aaaaaaab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…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zzzzzzzz</a:t>
              </a:r>
            </a:p>
          </p:txBody>
        </p:sp>
      </p:grpSp>
      <p:sp>
        <p:nvSpPr>
          <p:cNvPr id="338" name="Rectangle 4"/>
          <p:cNvSpPr txBox="1"/>
          <p:nvPr/>
        </p:nvSpPr>
        <p:spPr>
          <a:xfrm>
            <a:off x="54761" y="980423"/>
            <a:ext cx="4572001" cy="176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/>
            <a:r>
              <a:t> ?l = abcdefghijklmnopqrstuvwxyz</a:t>
            </a:r>
          </a:p>
          <a:p>
            <a:pPr marL="285750" indent="-285750"/>
            <a:r>
              <a:t>   ?u = ABCDEFGHIJKLMNOPQRSTUVWXYZ</a:t>
            </a:r>
          </a:p>
          <a:p>
            <a:pPr marL="285750" indent="-285750"/>
            <a:r>
              <a:t>   ?d = 0123456789</a:t>
            </a:r>
          </a:p>
          <a:p>
            <a:pPr marL="285750" indent="-285750"/>
            <a:r>
              <a:t>   ?s =  !"#$%&amp;'()*+,-./:;&lt;=&gt;?@[\]^_`{|}~</a:t>
            </a:r>
          </a:p>
          <a:p>
            <a:pPr marL="285750" indent="-285750"/>
            <a:r>
              <a:t>   ?a = ?l?u?d?s</a:t>
            </a:r>
          </a:p>
          <a:p>
            <a:pPr marL="285750" indent="-285750"/>
            <a:r>
              <a:t>   ?b = 0x00 - 0xff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itle 1"/>
          <p:cNvSpPr txBox="1">
            <a:spLocks noGrp="1"/>
          </p:cNvSpPr>
          <p:nvPr>
            <p:ph type="title"/>
          </p:nvPr>
        </p:nvSpPr>
        <p:spPr>
          <a:xfrm>
            <a:off x="34482" y="51250"/>
            <a:ext cx="8229601" cy="952501"/>
          </a:xfrm>
          <a:prstGeom prst="rect">
            <a:avLst/>
          </a:prstGeom>
        </p:spPr>
        <p:txBody>
          <a:bodyPr/>
          <a:lstStyle/>
          <a:p>
            <a:pPr algn="l" defTabSz="649223">
              <a:defRPr sz="2768">
                <a:solidFill>
                  <a:srgbClr val="C00000"/>
                </a:solidFill>
              </a:defRPr>
            </a:pPr>
            <a:r>
              <a:t>Hashcat – </a:t>
            </a:r>
            <a:br/>
            <a:r>
              <a:t>Brute Force</a:t>
            </a:r>
          </a:p>
        </p:txBody>
      </p:sp>
      <p:sp>
        <p:nvSpPr>
          <p:cNvPr id="341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79511" y="1201316"/>
            <a:ext cx="3600401" cy="424847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hashcat -a 3 -m 1000  mytextlm.txt ?l?l?l?l?l?l?l?l</a:t>
            </a:r>
            <a:br/>
            <a:endParaRPr/>
          </a:p>
          <a:p>
            <a:pPr marL="0" indent="0">
              <a:buSzTx/>
              <a:buNone/>
            </a:pPr>
            <a:r>
              <a:t>[keyspace: aaaaaaaa – zzzzzzzz]</a:t>
            </a:r>
          </a:p>
        </p:txBody>
      </p:sp>
      <p:grpSp>
        <p:nvGrpSpPr>
          <p:cNvPr id="344" name="Rectangle 3"/>
          <p:cNvGrpSpPr/>
          <p:nvPr/>
        </p:nvGrpSpPr>
        <p:grpSpPr>
          <a:xfrm>
            <a:off x="4283967" y="51250"/>
            <a:ext cx="4921698" cy="5663752"/>
            <a:chOff x="0" y="0"/>
            <a:chExt cx="4921696" cy="5663750"/>
          </a:xfrm>
        </p:grpSpPr>
        <p:sp>
          <p:nvSpPr>
            <p:cNvPr id="342" name="Rectangle"/>
            <p:cNvSpPr/>
            <p:nvPr/>
          </p:nvSpPr>
          <p:spPr>
            <a:xfrm>
              <a:off x="-1" y="-1"/>
              <a:ext cx="4921698" cy="5663752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Input.Mode: Mask (?l) [1]…"/>
            <p:cNvSpPr txBox="1"/>
            <p:nvPr/>
          </p:nvSpPr>
          <p:spPr>
            <a:xfrm>
              <a:off x="-1" y="119154"/>
              <a:ext cx="4921698" cy="5425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defRPr sz="1200" b="1">
                  <a:solidFill>
                    <a:srgbClr val="FFFFFF"/>
                  </a:solidFill>
                </a:defRPr>
              </a:pPr>
              <a:r>
                <a:t>Input.Mode: Mask (?l) [1]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Index.....: 0/1 (segment), 26 (words), 0 (bytes)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Recovered.: 0/1 hashes, 0/1 salts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Speed/sec.: - plains, - words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Progress..: 26/26 (100.00%)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Running...: --:--:--:--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Estimated.: --:--:--:--</a:t>
              </a:r>
            </a:p>
            <a:p>
              <a:pPr>
                <a:defRPr sz="1200" b="1">
                  <a:solidFill>
                    <a:srgbClr val="FFFFFF"/>
                  </a:solidFill>
                </a:defRPr>
              </a:pPr>
              <a:r>
                <a:t>Input.Mode: Mask (?l?l) [2]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Index.....: 0/1 (segment), 676 (words), 0 (bytes)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Recovered.: 0/1 hashes, 0/1 salts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Speed/sec.: - plains, - words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Progress..: 676/676 (100.00%)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Running...: --:--:--:--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Estimated.: --:--:--:--</a:t>
              </a:r>
            </a:p>
            <a:p>
              <a:pPr>
                <a:defRPr sz="1200" b="1">
                  <a:solidFill>
                    <a:srgbClr val="FFFFFF"/>
                  </a:solidFill>
                </a:defRPr>
              </a:pPr>
              <a:r>
                <a:t>Input.Mode: Mask (?l?l?l) [3]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Index.....: 0/1 (segment), 17576 (words), 0 (bytes)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Recovered.: 0/1 hashes, 0/1 salts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Speed/sec.: - plains, - words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Progress..: 17576/17576 (100.00%)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Running...: --:--:--:--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Estimated.: --:--:--:--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0333c27eb4b9401d91fef02a9f74840e:help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All hashes have been recovered</a:t>
              </a:r>
            </a:p>
            <a:p>
              <a:pPr>
                <a:defRPr sz="1200" b="1">
                  <a:solidFill>
                    <a:srgbClr val="FFFFFF"/>
                  </a:solidFill>
                </a:defRPr>
              </a:pPr>
              <a:r>
                <a:t>Input.Mode: Mask (?l?l?l?l) [4]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Index.....: 0/1 (segment), 456976 (words), 0 (bytes)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Recovered.: 1/1 hashes, 1/1 salts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Speed/sec.: - plains, - words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Progress..: 271188/456976 (59.34%)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Running...: --:--:--:--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Estimated.: --:--:--:--</a:t>
              </a:r>
            </a:p>
          </p:txBody>
        </p:sp>
      </p:grp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Title 1"/>
          <p:cNvSpPr txBox="1">
            <a:spLocks noGrp="1"/>
          </p:cNvSpPr>
          <p:nvPr>
            <p:ph type="title"/>
          </p:nvPr>
        </p:nvSpPr>
        <p:spPr>
          <a:xfrm>
            <a:off x="34482" y="51250"/>
            <a:ext cx="8229601" cy="952501"/>
          </a:xfrm>
          <a:prstGeom prst="rect">
            <a:avLst/>
          </a:prstGeom>
        </p:spPr>
        <p:txBody>
          <a:bodyPr/>
          <a:lstStyle/>
          <a:p>
            <a:pPr algn="l" defTabSz="649223">
              <a:defRPr sz="2768">
                <a:solidFill>
                  <a:srgbClr val="C00000"/>
                </a:solidFill>
              </a:defRPr>
            </a:pPr>
            <a:r>
              <a:t>Hashcat – </a:t>
            </a:r>
            <a:br/>
            <a:r>
              <a:t>Brute Force</a:t>
            </a:r>
          </a:p>
        </p:txBody>
      </p:sp>
      <p:sp>
        <p:nvSpPr>
          <p:cNvPr id="347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34481" y="4009628"/>
            <a:ext cx="4032450" cy="1224137"/>
          </a:xfrm>
          <a:prstGeom prst="rect">
            <a:avLst/>
          </a:prstGeom>
        </p:spPr>
        <p:txBody>
          <a:bodyPr/>
          <a:lstStyle/>
          <a:p>
            <a:pPr marL="274320" indent="-274320" defTabSz="877823">
              <a:lnSpc>
                <a:spcPct val="80000"/>
              </a:lnSpc>
              <a:spcBef>
                <a:spcPts val="600"/>
              </a:spcBef>
              <a:defRPr sz="2784" b="1"/>
            </a:pPr>
            <a:r>
              <a:t>hashcat -a 3 -m 1000  mytextlm.txt hel?l </a:t>
            </a:r>
            <a:br/>
            <a:r>
              <a:rPr b="0"/>
              <a:t>[keyspace: hela - help]</a:t>
            </a:r>
          </a:p>
        </p:txBody>
      </p:sp>
      <p:grpSp>
        <p:nvGrpSpPr>
          <p:cNvPr id="350" name="Rectangle 4"/>
          <p:cNvGrpSpPr/>
          <p:nvPr/>
        </p:nvGrpSpPr>
        <p:grpSpPr>
          <a:xfrm>
            <a:off x="4283967" y="51250"/>
            <a:ext cx="4921698" cy="5663752"/>
            <a:chOff x="0" y="0"/>
            <a:chExt cx="4921696" cy="5663750"/>
          </a:xfrm>
        </p:grpSpPr>
        <p:sp>
          <p:nvSpPr>
            <p:cNvPr id="348" name="Rectangle"/>
            <p:cNvSpPr/>
            <p:nvPr/>
          </p:nvSpPr>
          <p:spPr>
            <a:xfrm>
              <a:off x="-1" y="-1"/>
              <a:ext cx="4921698" cy="5663752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9" name="Input.Mode: Mask (h) [1]…"/>
            <p:cNvSpPr txBox="1"/>
            <p:nvPr/>
          </p:nvSpPr>
          <p:spPr>
            <a:xfrm>
              <a:off x="-1" y="30254"/>
              <a:ext cx="4921698" cy="5603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defRPr sz="12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200" b="1">
                  <a:solidFill>
                    <a:srgbClr val="FFFFFF"/>
                  </a:solidFill>
                </a:defRPr>
              </a:pPr>
              <a:r>
                <a:t>Input.Mode: Mask (h) [1]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Index.....: 0/1 (segment), 1 (words), 0 (bytes)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Recovered.: 0/1 hashes, 0/1 salts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Speed/sec.: - plains, - words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Progress..: 1/1 (100.00%)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Running...: --:--:--:--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Estimated.: --:--:--:--</a:t>
              </a:r>
            </a:p>
            <a:p>
              <a:pPr>
                <a:defRPr sz="1200" b="1">
                  <a:solidFill>
                    <a:srgbClr val="FFFFFF"/>
                  </a:solidFill>
                </a:defRPr>
              </a:pPr>
              <a:r>
                <a:t>Input.Mode: Mask (he) [2]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Index.....: 0/1 (segment), 1 (words), 0 (bytes)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Recovered.: 0/1 hashes, 0/1 salts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Speed/sec.: - plains, - words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Progress..: 1/1 (100.00%)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Running...: --:--:--:--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Estimated.: --:--:--:--</a:t>
              </a:r>
            </a:p>
            <a:p>
              <a:pPr>
                <a:defRPr sz="1200" b="1">
                  <a:solidFill>
                    <a:srgbClr val="FFFFFF"/>
                  </a:solidFill>
                </a:defRPr>
              </a:pPr>
              <a:r>
                <a:t>Input.Mode: Mask (hel) [3]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Index.....: 0/1 (segment), 1 (words), 0 (bytes)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Recovered.: 0/1 hashes, 0/1 salts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Speed/sec.: - plains, - words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Progress..: 1/1 (100.00%)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Running...: --:--:--:--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Estimated.: --:--:--:--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0333c27eb4b9401d91fef02a9f74840e:help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All hashes have been recovered</a:t>
              </a:r>
            </a:p>
            <a:p>
              <a:pPr>
                <a:defRPr sz="1200" b="1">
                  <a:solidFill>
                    <a:srgbClr val="FFFFFF"/>
                  </a:solidFill>
                </a:defRPr>
              </a:pPr>
              <a:r>
                <a:t>Input.Mode: Mask (hel?l) [4]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Index.....: 0/1 (segment), 26 (words), 0 (bytes)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Recovered.: 1/1 hashes, 1/1 salts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Speed/sec.: - plains, - words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Progress..: 16/26 (61.54%)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Running...: --:--:--:--</a:t>
              </a:r>
            </a:p>
            <a:p>
              <a:pPr>
                <a:defRPr sz="1200">
                  <a:solidFill>
                    <a:srgbClr val="FFFFFF"/>
                  </a:solidFill>
                </a:defRPr>
              </a:pPr>
              <a:r>
                <a:t>Estimated.: --:--:--:--</a:t>
              </a:r>
            </a:p>
          </p:txBody>
        </p:sp>
      </p:grp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Title 1"/>
          <p:cNvSpPr txBox="1">
            <a:spLocks noGrp="1"/>
          </p:cNvSpPr>
          <p:nvPr>
            <p:ph type="title"/>
          </p:nvPr>
        </p:nvSpPr>
        <p:spPr>
          <a:xfrm>
            <a:off x="34482" y="51249"/>
            <a:ext cx="8229601" cy="115006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algn="l" defTabSz="822959">
              <a:defRPr sz="3509">
                <a:solidFill>
                  <a:srgbClr val="C00000"/>
                </a:solidFill>
              </a:defRPr>
            </a:pPr>
            <a:r>
              <a:t>Hashcat – </a:t>
            </a:r>
            <a:br/>
            <a:r>
              <a:t>Brute Force</a:t>
            </a:r>
          </a:p>
        </p:txBody>
      </p:sp>
      <p:sp>
        <p:nvSpPr>
          <p:cNvPr id="353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179511" y="4225652"/>
            <a:ext cx="8280922" cy="1224137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/>
            </a:pPr>
            <a:r>
              <a:t>hashcat -a 3 -m 1000  mytextlm.txt  hel?d </a:t>
            </a:r>
            <a:br/>
            <a:r>
              <a:rPr b="0"/>
              <a:t>[keyspace: hela - help]</a:t>
            </a:r>
          </a:p>
        </p:txBody>
      </p:sp>
      <p:grpSp>
        <p:nvGrpSpPr>
          <p:cNvPr id="356" name="Rectangle 3"/>
          <p:cNvGrpSpPr/>
          <p:nvPr/>
        </p:nvGrpSpPr>
        <p:grpSpPr>
          <a:xfrm>
            <a:off x="3342385" y="449723"/>
            <a:ext cx="4921698" cy="3329941"/>
            <a:chOff x="0" y="0"/>
            <a:chExt cx="4921696" cy="3329940"/>
          </a:xfrm>
        </p:grpSpPr>
        <p:sp>
          <p:nvSpPr>
            <p:cNvPr id="354" name="Rectangle"/>
            <p:cNvSpPr/>
            <p:nvPr/>
          </p:nvSpPr>
          <p:spPr>
            <a:xfrm>
              <a:off x="0" y="58067"/>
              <a:ext cx="4921697" cy="3213806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5" name="……"/>
            <p:cNvSpPr txBox="1"/>
            <p:nvPr/>
          </p:nvSpPr>
          <p:spPr>
            <a:xfrm>
              <a:off x="0" y="-1"/>
              <a:ext cx="4921697" cy="3329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…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b1b735762130797915df96acf5bf09b8:hel9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All hashes have been recovered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Input.Mode: Mask (hel?d) [4]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Index.....: 0/1 (segment), 10 (words), 0 (bytes)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Recovered.: 1/1 hashes, 1/1 salts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Speed/sec.: - plains, - words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Progress..: 10/10 (100.00%)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Running...: --:--:--:--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Estimated.: --:--:--:--</a:t>
              </a:r>
            </a:p>
          </p:txBody>
        </p:sp>
      </p:grp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1"/>
          <p:cNvSpPr txBox="1">
            <a:spLocks noGrp="1"/>
          </p:cNvSpPr>
          <p:nvPr>
            <p:ph type="title"/>
          </p:nvPr>
        </p:nvSpPr>
        <p:spPr>
          <a:xfrm>
            <a:off x="468312" y="541436"/>
            <a:ext cx="5327651" cy="4859984"/>
          </a:xfrm>
          <a:prstGeom prst="rect">
            <a:avLst/>
          </a:prstGeom>
        </p:spPr>
        <p:txBody>
          <a:bodyPr/>
          <a:lstStyle/>
          <a:p>
            <a:pPr algn="l">
              <a:defRPr sz="3900" b="1">
                <a:solidFill>
                  <a:srgbClr val="C00000"/>
                </a:solidFill>
              </a:defRPr>
            </a:pPr>
            <a:r>
              <a:t>Chapter 3: Hashing</a:t>
            </a:r>
            <a:br/>
            <a:br/>
            <a:r>
              <a:rPr sz="3200"/>
              <a:t>Rules and Lists</a:t>
            </a:r>
            <a:br>
              <a:rPr sz="3200"/>
            </a:br>
            <a:br>
              <a:rPr sz="3200"/>
            </a:br>
            <a:r>
              <a:rPr sz="2700">
                <a:solidFill>
                  <a:srgbClr val="000000"/>
                </a:solidFill>
              </a:rPr>
              <a:t>Prof Bill Buchanan OBE</a:t>
            </a:r>
            <a:br>
              <a:rPr sz="2700">
                <a:solidFill>
                  <a:srgbClr val="000000"/>
                </a:solidFill>
              </a:rPr>
            </a:br>
            <a:r>
              <a:rPr sz="1800" b="0"/>
              <a:t>http://asecuritysite.com/crypto02</a:t>
            </a:r>
            <a:br>
              <a:rPr sz="1800" b="0"/>
            </a:br>
            <a:r>
              <a:rPr sz="1800" b="0"/>
              <a:t>http://asecuritysite.com/encryption</a:t>
            </a:r>
            <a:br>
              <a:rPr sz="1800" b="0"/>
            </a:br>
            <a:endParaRPr sz="1800" b="0"/>
          </a:p>
        </p:txBody>
      </p:sp>
      <p:pic>
        <p:nvPicPr>
          <p:cNvPr id="359" name="Content Placeholder 1" descr="Content Placeholder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1862" y="581025"/>
            <a:ext cx="2305051" cy="34734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graphicFrame>
        <p:nvGraphicFramePr>
          <p:cNvPr id="362" name="Content Placeholder 7"/>
          <p:cNvGraphicFramePr/>
          <p:nvPr/>
        </p:nvGraphicFramePr>
        <p:xfrm>
          <a:off x="4316610" y="1333499"/>
          <a:ext cx="664489" cy="3822076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0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8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2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Name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Function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Description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Example Rule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Input Word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Output Word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Nothing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: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Do nothing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: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Lowercase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Lowercase all letters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Uppercase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Uppercase all letters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Capitalize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Capitalize the first letter and lower the rest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Append Character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$X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Append character X to end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$1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Prepend Character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^X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Prepend character X to front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^1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1p@ssW0rd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Replace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sXY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Replace all instances of X with Y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ss$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p@$$W0rd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63" name="Rectangle 10"/>
          <p:cNvSpPr txBox="1"/>
          <p:nvPr/>
        </p:nvSpPr>
        <p:spPr>
          <a:xfrm>
            <a:off x="420088" y="2243079"/>
            <a:ext cx="4572001" cy="288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t>123456</a:t>
            </a:r>
          </a:p>
          <a:p>
            <a:r>
              <a:t>12345</a:t>
            </a:r>
          </a:p>
          <a:p>
            <a:r>
              <a:t>123456789</a:t>
            </a:r>
          </a:p>
          <a:p>
            <a:r>
              <a:t>password</a:t>
            </a:r>
          </a:p>
          <a:p>
            <a:r>
              <a:t>iloveyou</a:t>
            </a:r>
          </a:p>
          <a:p>
            <a:r>
              <a:t>princess</a:t>
            </a:r>
          </a:p>
          <a:p>
            <a:r>
              <a:t>1234567</a:t>
            </a:r>
          </a:p>
          <a:p>
            <a:r>
              <a:t>rockyou</a:t>
            </a:r>
          </a:p>
          <a:p>
            <a:r>
              <a:t>12345678</a:t>
            </a:r>
          </a:p>
        </p:txBody>
      </p:sp>
      <p:sp>
        <p:nvSpPr>
          <p:cNvPr id="364" name="Rectangle 11"/>
          <p:cNvSpPr txBox="1"/>
          <p:nvPr/>
        </p:nvSpPr>
        <p:spPr>
          <a:xfrm>
            <a:off x="51947" y="625252"/>
            <a:ext cx="7976438" cy="548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root@kali:~# wc -l /usr/share/wordlists/rockyou.txt </a:t>
            </a:r>
          </a:p>
          <a:p>
            <a:pPr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14344392 /usr/share/wordlists/rockyou.txt</a:t>
            </a:r>
          </a:p>
        </p:txBody>
      </p:sp>
      <p:sp>
        <p:nvSpPr>
          <p:cNvPr id="365" name="Rectangle 12"/>
          <p:cNvSpPr txBox="1"/>
          <p:nvPr/>
        </p:nvSpPr>
        <p:spPr>
          <a:xfrm>
            <a:off x="1619671" y="2243079"/>
            <a:ext cx="4572001" cy="288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t>abc123</a:t>
            </a:r>
          </a:p>
          <a:p>
            <a:r>
              <a:t>nicole</a:t>
            </a:r>
          </a:p>
          <a:p>
            <a:r>
              <a:t>daniel</a:t>
            </a:r>
          </a:p>
          <a:p>
            <a:r>
              <a:t>babygirl</a:t>
            </a:r>
          </a:p>
          <a:p>
            <a:r>
              <a:t>monkey</a:t>
            </a:r>
          </a:p>
          <a:p>
            <a:r>
              <a:t>lovely</a:t>
            </a:r>
          </a:p>
          <a:p>
            <a:r>
              <a:t>jessica</a:t>
            </a:r>
          </a:p>
          <a:p>
            <a:r>
              <a:t>anthony</a:t>
            </a:r>
          </a:p>
          <a:p>
            <a:r>
              <a:t>friends</a:t>
            </a:r>
          </a:p>
          <a:p>
            <a:r>
              <a:t>butterfly</a:t>
            </a:r>
          </a:p>
        </p:txBody>
      </p:sp>
      <p:sp>
        <p:nvSpPr>
          <p:cNvPr id="366" name="Title 1"/>
          <p:cNvSpPr txBox="1"/>
          <p:nvPr/>
        </p:nvSpPr>
        <p:spPr>
          <a:xfrm>
            <a:off x="34482" y="-238845"/>
            <a:ext cx="8229601" cy="11500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>
              <a:defRPr sz="4200">
                <a:solidFill>
                  <a:srgbClr val="C00000"/>
                </a:solidFill>
              </a:defRPr>
            </a:lvl1pPr>
          </a:lstStyle>
          <a:p>
            <a:r>
              <a:t>Hashcat – Password List</a:t>
            </a:r>
          </a:p>
        </p:txBody>
      </p:sp>
      <p:grpSp>
        <p:nvGrpSpPr>
          <p:cNvPr id="369" name="Rectangle 14"/>
          <p:cNvGrpSpPr/>
          <p:nvPr/>
        </p:nvGrpSpPr>
        <p:grpSpPr>
          <a:xfrm>
            <a:off x="3059831" y="1489348"/>
            <a:ext cx="6110632" cy="4320481"/>
            <a:chOff x="0" y="0"/>
            <a:chExt cx="6110630" cy="4320480"/>
          </a:xfrm>
        </p:grpSpPr>
        <p:sp>
          <p:nvSpPr>
            <p:cNvPr id="367" name="Rectangle"/>
            <p:cNvSpPr/>
            <p:nvPr/>
          </p:nvSpPr>
          <p:spPr>
            <a:xfrm>
              <a:off x="-1" y="-1"/>
              <a:ext cx="6110632" cy="4320482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8" name="root@kali:~# hashcat -m 0 mytextmd.txt /usr/share/wordlists/rockyou.txt…"/>
            <p:cNvSpPr txBox="1"/>
            <p:nvPr/>
          </p:nvSpPr>
          <p:spPr>
            <a:xfrm>
              <a:off x="-1" y="171420"/>
              <a:ext cx="6110632" cy="3977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root@kali:~# </a:t>
              </a:r>
              <a:r>
                <a:rPr b="1"/>
                <a:t>hashcat -m 0 mytextmd.txt /usr/share/wordlists/rockyou.txt 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 b="1"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Initializing hashcat v0.49 with 1 threads and 32mb segment-size...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Added hashes from file mytextmd.txt: 1 (1 salts)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Activating quick-digest mode for single-hash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NOTE: press enter for status-screen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25f9e794323b453885f5181f1b624d0b:123456789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All hashes have been recovered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endParaRPr/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Input.Mode: Dict (/usr/share/wordlists/rockyou.txt)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Index.....: 1/5 (segment), 3627099 (words), 33550339 (bytes)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Recovered.: 1/1 hashes, 1/1 salts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Speed/sec.: - plains, - words</a:t>
              </a:r>
            </a:p>
            <a:p>
              <a:pPr>
                <a:defRPr sz="1400">
                  <a:solidFill>
                    <a:srgbClr val="FFFFFF"/>
                  </a:solidFill>
                </a:defRPr>
              </a:pPr>
              <a:r>
                <a:t>Progress..: 4/3627099 (0.00%)</a:t>
              </a:r>
            </a:p>
          </p:txBody>
        </p:sp>
      </p:grp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1" name="Content Placeholder 7"/>
          <p:cNvGraphicFramePr/>
          <p:nvPr/>
        </p:nvGraphicFramePr>
        <p:xfrm>
          <a:off x="4316610" y="1333499"/>
          <a:ext cx="664489" cy="3822076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0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8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2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Name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Function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Description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Example Rule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Input Word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Output Word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Nothing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: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Do nothing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: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Lowercase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Lowercase all letters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Uppercase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Uppercase all letters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Capitalize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Capitalize the first letter and lower the rest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Append Character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$X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Append character X to end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$1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Prepend Character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^X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Prepend character X to front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^1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1p@ssW0rd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Replace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sXY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Replace all instances of X with Y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ss$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p@$$W0rd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72" name="Rectangle 8"/>
          <p:cNvSpPr txBox="1"/>
          <p:nvPr/>
        </p:nvSpPr>
        <p:spPr>
          <a:xfrm>
            <a:off x="107503" y="1005214"/>
            <a:ext cx="8928994" cy="2021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600" b="1"/>
            </a:pPr>
            <a:r>
              <a:t>Name 	Function 	Description 	Example Rule 	Input Word 	Output Word</a:t>
            </a:r>
          </a:p>
          <a:p>
            <a:pPr>
              <a:defRPr sz="1600"/>
            </a:pPr>
            <a:r>
              <a:t>Nothing 	: 	Do nothing 	                   : 	p@ssW0rd 	p@ssW0rd</a:t>
            </a:r>
          </a:p>
          <a:p>
            <a:pPr>
              <a:defRPr sz="1600"/>
            </a:pPr>
            <a:r>
              <a:t>Lowercase l 	Lowercase 	                                       l 	p@ssW0rd 	p@ssw0rd</a:t>
            </a:r>
          </a:p>
          <a:p>
            <a:pPr>
              <a:defRPr sz="1600"/>
            </a:pPr>
            <a:r>
              <a:t>Uppercase u 	Uppercase 	                    u 	p@ssW0rd 	P@SSW0RD</a:t>
            </a:r>
          </a:p>
          <a:p>
            <a:pPr>
              <a:defRPr sz="1600"/>
            </a:pPr>
            <a:r>
              <a:t>Capitalize 	c 	Capitalize 1st, lower rest 	c 	p@ssW0rd 	P@ssw0rd</a:t>
            </a:r>
          </a:p>
          <a:p>
            <a:pPr>
              <a:defRPr sz="1600"/>
            </a:pPr>
            <a:r>
              <a:t>Append 	$X 	Append character X to end 	$1 	p@ssW0rd 	p@ssW0rd1</a:t>
            </a:r>
          </a:p>
          <a:p>
            <a:pPr>
              <a:defRPr sz="1600"/>
            </a:pPr>
            <a:r>
              <a:t>Prepend 	^X 	Prepend character X to front 	^1 	p@ssW0rd 	1p@ssW0rd</a:t>
            </a:r>
          </a:p>
          <a:p>
            <a:pPr>
              <a:defRPr sz="1600"/>
            </a:pPr>
            <a:r>
              <a:t>Replace 	sXY 	Replace all instances of X with Y 	ss$ 	p@ssW0rd 	p@$$W0rd</a:t>
            </a:r>
          </a:p>
        </p:txBody>
      </p:sp>
      <p:sp>
        <p:nvSpPr>
          <p:cNvPr id="373" name="Title 1"/>
          <p:cNvSpPr txBox="1"/>
          <p:nvPr/>
        </p:nvSpPr>
        <p:spPr>
          <a:xfrm>
            <a:off x="34482" y="51249"/>
            <a:ext cx="8229601" cy="11500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>
              <a:defRPr sz="4200">
                <a:solidFill>
                  <a:srgbClr val="C00000"/>
                </a:solidFill>
              </a:defRPr>
            </a:lvl1pPr>
          </a:lstStyle>
          <a:p>
            <a:r>
              <a:t>Hashcat – Rules</a:t>
            </a:r>
          </a:p>
        </p:txBody>
      </p:sp>
      <p:sp>
        <p:nvSpPr>
          <p:cNvPr id="374" name="Rectangle 2"/>
          <p:cNvSpPr txBox="1"/>
          <p:nvPr/>
        </p:nvSpPr>
        <p:spPr>
          <a:xfrm>
            <a:off x="107503" y="3037344"/>
            <a:ext cx="7957392" cy="225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200"/>
            </a:pPr>
            <a:endParaRPr/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root@kali:~# ls /usr/share/hashcat/rules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best64.rule                  specific.rule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combinator.rule              T0XlC-insert_00-99_1950-2050_toprules_0_F.rule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d3ad0ne.rule                 T0XlC-insert_space_and_special_0_F.rule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dive.rule                    T0XlC-insert_top_100_passwords_1_G.rule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generated.rule               T0XlC.rule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Incisive-leetspeak.rule      T0XlCv1.rule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InsidePro-HashManager.rule   toggles1.rule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InsidePro-PasswordsPro.rule  toggles2.rule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leetspeak.rule               toggles3.rule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Ninja-leetspeak.rule         toggles4.rule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oscommerce.rule              toggles5.rule</a:t>
            </a:r>
          </a:p>
          <a:p>
            <a:pPr>
              <a:defRPr sz="1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rockyou-30000.rule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Title 1"/>
          <p:cNvSpPr txBox="1">
            <a:spLocks noGrp="1"/>
          </p:cNvSpPr>
          <p:nvPr>
            <p:ph type="title"/>
          </p:nvPr>
        </p:nvSpPr>
        <p:spPr>
          <a:xfrm>
            <a:off x="204011" y="-958804"/>
            <a:ext cx="8229601" cy="95250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graphicFrame>
        <p:nvGraphicFramePr>
          <p:cNvPr id="377" name="Content Placeholder 7"/>
          <p:cNvGraphicFramePr/>
          <p:nvPr/>
        </p:nvGraphicFramePr>
        <p:xfrm>
          <a:off x="4316610" y="1333499"/>
          <a:ext cx="664489" cy="3822076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0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8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2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Name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Function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Description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Example Rule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Input Word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Output Word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Nothing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: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Do nothing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: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Lowercase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Lowercase all letters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Uppercase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Uppercase all letters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Capitalize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Capitalize the first letter and lower the rest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Append Character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$X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Append character X to end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$1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Prepend Character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^X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Prepend character X to front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^1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1p@ssW0rd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Replace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sXY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Replace all instances of X with Y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ss$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p@$$W0rd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78" name="Rectangle 8"/>
          <p:cNvSpPr txBox="1"/>
          <p:nvPr/>
        </p:nvSpPr>
        <p:spPr>
          <a:xfrm>
            <a:off x="-1" y="-22624"/>
            <a:ext cx="8928994" cy="2021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600" b="1"/>
            </a:pPr>
            <a:r>
              <a:t>Name 	Function 	Description 	Example Rule 	Input Word 	Output Word</a:t>
            </a:r>
          </a:p>
          <a:p>
            <a:pPr>
              <a:defRPr sz="1600"/>
            </a:pPr>
            <a:r>
              <a:t>Nothing 	: 	Do nothing 	                   : 	p@ssW0rd 	p@ssW0rd</a:t>
            </a:r>
          </a:p>
          <a:p>
            <a:pPr>
              <a:defRPr sz="1600"/>
            </a:pPr>
            <a:r>
              <a:t>Lowercase l 	Lowercase 	                    l 	p@ssW0rd 	p@ssw0rd</a:t>
            </a:r>
          </a:p>
          <a:p>
            <a:pPr>
              <a:defRPr sz="1600"/>
            </a:pPr>
            <a:r>
              <a:t>Uppercase u 	Uppercase 	                    u 	p@ssW0rd 	P@SSW0RD</a:t>
            </a:r>
          </a:p>
          <a:p>
            <a:pPr>
              <a:defRPr sz="1600"/>
            </a:pPr>
            <a:r>
              <a:t>Capitalize 	c 	Capitalize 1st, lower rest 	c 	p@ssW0rd 	P@ssw0rd</a:t>
            </a:r>
          </a:p>
          <a:p>
            <a:pPr>
              <a:defRPr sz="1600"/>
            </a:pPr>
            <a:r>
              <a:t>Append 	$X 	Append character X to end 	$1 	p@ssW0rd 	p@ssW0rd1</a:t>
            </a:r>
          </a:p>
          <a:p>
            <a:pPr>
              <a:defRPr sz="1600"/>
            </a:pPr>
            <a:r>
              <a:t>Prepend 	^X 	Prepend character X to front 	^1 	p@ssW0rd 	1p@ssW0rd</a:t>
            </a:r>
          </a:p>
          <a:p>
            <a:pPr>
              <a:defRPr sz="1600"/>
            </a:pPr>
            <a:r>
              <a:t>Replace 	sXY 	Replace all instances of X with Y 	ss$ 	p@ssW0rd 	p@$$W0rd</a:t>
            </a:r>
          </a:p>
        </p:txBody>
      </p:sp>
      <p:sp>
        <p:nvSpPr>
          <p:cNvPr id="379" name="Rectangle 4"/>
          <p:cNvSpPr txBox="1"/>
          <p:nvPr/>
        </p:nvSpPr>
        <p:spPr>
          <a:xfrm>
            <a:off x="5724128" y="2030101"/>
            <a:ext cx="7173215" cy="3888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/>
            </a:pPr>
            <a:r>
              <a:t>:</a:t>
            </a:r>
          </a:p>
          <a:p>
            <a:pPr>
              <a:defRPr sz="1000"/>
            </a:pPr>
            <a:r>
              <a:t>#Lowercase</a:t>
            </a:r>
          </a:p>
          <a:p>
            <a:pPr>
              <a:defRPr sz="1000"/>
            </a:pPr>
            <a:r>
              <a:t>l</a:t>
            </a:r>
          </a:p>
          <a:p>
            <a:pPr>
              <a:defRPr sz="1000"/>
            </a:pPr>
            <a:r>
              <a:t>#Uppercase</a:t>
            </a:r>
          </a:p>
          <a:p>
            <a:pPr>
              <a:defRPr sz="1000"/>
            </a:pPr>
            <a:r>
              <a:t>u</a:t>
            </a:r>
          </a:p>
          <a:p>
            <a:pPr>
              <a:defRPr sz="1000"/>
            </a:pPr>
            <a:r>
              <a:t>#Capitalise first character</a:t>
            </a:r>
          </a:p>
          <a:p>
            <a:pPr>
              <a:defRPr sz="1000"/>
            </a:pPr>
            <a:r>
              <a:t>c</a:t>
            </a:r>
          </a:p>
          <a:p>
            <a:pPr>
              <a:defRPr sz="1000"/>
            </a:pPr>
            <a:r>
              <a:t>#Add '1' to the end</a:t>
            </a:r>
          </a:p>
          <a:p>
            <a:pPr>
              <a:defRPr sz="1000"/>
            </a:pPr>
            <a:r>
              <a:t>$1</a:t>
            </a:r>
          </a:p>
          <a:p>
            <a:pPr>
              <a:defRPr sz="1000"/>
            </a:pPr>
            <a:r>
              <a:t>#Add '2' to the end</a:t>
            </a:r>
          </a:p>
          <a:p>
            <a:pPr>
              <a:defRPr sz="1000"/>
            </a:pPr>
            <a:r>
              <a:t>$2</a:t>
            </a:r>
          </a:p>
          <a:p>
            <a:pPr>
              <a:defRPr sz="1000"/>
            </a:pPr>
            <a:r>
              <a:t>#Add '3' to the end</a:t>
            </a:r>
          </a:p>
          <a:p>
            <a:pPr>
              <a:defRPr sz="1000"/>
            </a:pPr>
            <a:r>
              <a:t>$3</a:t>
            </a:r>
          </a:p>
          <a:p>
            <a:pPr>
              <a:defRPr sz="1000"/>
            </a:pPr>
            <a:r>
              <a:t>#Add '123' to the end</a:t>
            </a:r>
          </a:p>
          <a:p>
            <a:pPr>
              <a:defRPr sz="1000"/>
            </a:pPr>
            <a:r>
              <a:t>$1 $2 $3</a:t>
            </a:r>
          </a:p>
          <a:p>
            <a:pPr>
              <a:defRPr sz="1000"/>
            </a:pPr>
            <a:r>
              <a:t>#Substitute 'a' for '@'</a:t>
            </a:r>
          </a:p>
          <a:p>
            <a:pPr>
              <a:defRPr sz="1000"/>
            </a:pPr>
            <a:r>
              <a:t>sa@</a:t>
            </a:r>
          </a:p>
          <a:p>
            <a:pPr>
              <a:defRPr sz="1000"/>
            </a:pPr>
            <a:r>
              <a:t>#Substitute 'a' for '4'</a:t>
            </a:r>
          </a:p>
          <a:p>
            <a:pPr>
              <a:defRPr sz="1000"/>
            </a:pPr>
            <a:r>
              <a:t>sa4</a:t>
            </a:r>
          </a:p>
          <a:p>
            <a:pPr>
              <a:defRPr sz="1000"/>
            </a:pPr>
            <a:r>
              <a:t>#substitute 'l' for '1'</a:t>
            </a:r>
          </a:p>
          <a:p>
            <a:pPr>
              <a:defRPr sz="1000"/>
            </a:pPr>
            <a:r>
              <a:t>sl1</a:t>
            </a:r>
          </a:p>
          <a:p>
            <a:pPr>
              <a:defRPr sz="1000"/>
            </a:pPr>
            <a:r>
              <a:t>#Substitute 'a' for '@', 'e' for '3', 'l' for '1'</a:t>
            </a:r>
          </a:p>
          <a:p>
            <a:pPr>
              <a:defRPr sz="1000"/>
            </a:pPr>
            <a:r>
              <a:t>sa@ se3 sl1</a:t>
            </a:r>
          </a:p>
        </p:txBody>
      </p:sp>
      <p:grpSp>
        <p:nvGrpSpPr>
          <p:cNvPr id="382" name="Rectangle 10"/>
          <p:cNvGrpSpPr/>
          <p:nvPr/>
        </p:nvGrpSpPr>
        <p:grpSpPr>
          <a:xfrm>
            <a:off x="187378" y="2848528"/>
            <a:ext cx="4921698" cy="2682241"/>
            <a:chOff x="0" y="0"/>
            <a:chExt cx="4921696" cy="2682239"/>
          </a:xfrm>
        </p:grpSpPr>
        <p:sp>
          <p:nvSpPr>
            <p:cNvPr id="380" name="Rectangle"/>
            <p:cNvSpPr/>
            <p:nvPr/>
          </p:nvSpPr>
          <p:spPr>
            <a:xfrm>
              <a:off x="0" y="8971"/>
              <a:ext cx="4921697" cy="2664298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1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1" name="Capitalise the first character.…"/>
            <p:cNvSpPr txBox="1"/>
            <p:nvPr/>
          </p:nvSpPr>
          <p:spPr>
            <a:xfrm>
              <a:off x="0" y="-1"/>
              <a:ext cx="4921697" cy="2682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r>
                <a:t>Capitalise the first character.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Add a 1, 2 .. 0 at the end.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Add “123” at the end.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Substitute ‘a’ for ‘@’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Substitute ‘l’ for a ‘1’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Substitute ‘5’ for an ‘s’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Substitute ‘3’ for an ‘e’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Substitute ‘0’ for an ‘o’</a:t>
              </a:r>
              <a:endParaRPr sz="1200"/>
            </a:p>
            <a:p>
              <a:pPr>
                <a:defRPr sz="1200">
                  <a:solidFill>
                    <a:srgbClr val="FFFFFF"/>
                  </a:solidFill>
                </a:defRPr>
              </a:pPr>
              <a:endParaRPr sz="1200"/>
            </a:p>
          </p:txBody>
        </p:sp>
      </p:grpSp>
      <p:grpSp>
        <p:nvGrpSpPr>
          <p:cNvPr id="385" name="Rectangle 11"/>
          <p:cNvGrpSpPr/>
          <p:nvPr/>
        </p:nvGrpSpPr>
        <p:grpSpPr>
          <a:xfrm>
            <a:off x="187379" y="2097969"/>
            <a:ext cx="1288278" cy="701042"/>
            <a:chOff x="0" y="0"/>
            <a:chExt cx="1288276" cy="701040"/>
          </a:xfrm>
        </p:grpSpPr>
        <p:sp>
          <p:nvSpPr>
            <p:cNvPr id="383" name="Rectangle"/>
            <p:cNvSpPr/>
            <p:nvPr/>
          </p:nvSpPr>
          <p:spPr>
            <a:xfrm>
              <a:off x="0" y="133183"/>
              <a:ext cx="1288277" cy="434674"/>
            </a:xfrm>
            <a:prstGeom prst="rect">
              <a:avLst/>
            </a:prstGeom>
            <a:solidFill>
              <a:schemeClr val="accent1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1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4" name="edinburgh"/>
            <p:cNvSpPr txBox="1"/>
            <p:nvPr/>
          </p:nvSpPr>
          <p:spPr>
            <a:xfrm>
              <a:off x="0" y="-1"/>
              <a:ext cx="1288277" cy="701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t>edinburgh</a:t>
              </a:r>
            </a:p>
          </p:txBody>
        </p:sp>
      </p:grpSp>
      <p:grpSp>
        <p:nvGrpSpPr>
          <p:cNvPr id="388" name="Rectangle 12"/>
          <p:cNvGrpSpPr/>
          <p:nvPr/>
        </p:nvGrpSpPr>
        <p:grpSpPr>
          <a:xfrm>
            <a:off x="2213475" y="2154086"/>
            <a:ext cx="2613915" cy="574041"/>
            <a:chOff x="0" y="0"/>
            <a:chExt cx="2613913" cy="574040"/>
          </a:xfrm>
        </p:grpSpPr>
        <p:sp>
          <p:nvSpPr>
            <p:cNvPr id="386" name="Rectangle"/>
            <p:cNvSpPr/>
            <p:nvPr/>
          </p:nvSpPr>
          <p:spPr>
            <a:xfrm>
              <a:off x="0" y="69683"/>
              <a:ext cx="2613914" cy="434674"/>
            </a:xfrm>
            <a:prstGeom prst="rect">
              <a:avLst/>
            </a:prstGeom>
            <a:solidFill>
              <a:schemeClr val="accent1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1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7" name="Ed1nburgh123"/>
            <p:cNvSpPr txBox="1"/>
            <p:nvPr/>
          </p:nvSpPr>
          <p:spPr>
            <a:xfrm>
              <a:off x="0" y="0"/>
              <a:ext cx="2613914" cy="574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t>Ed1nburgh123</a:t>
              </a:r>
            </a:p>
          </p:txBody>
        </p:sp>
      </p:grp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itle 1"/>
          <p:cNvSpPr txBox="1">
            <a:spLocks noGrp="1"/>
          </p:cNvSpPr>
          <p:nvPr>
            <p:ph type="title"/>
          </p:nvPr>
        </p:nvSpPr>
        <p:spPr>
          <a:xfrm>
            <a:off x="204011" y="-958804"/>
            <a:ext cx="8229601" cy="95250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graphicFrame>
        <p:nvGraphicFramePr>
          <p:cNvPr id="391" name="Content Placeholder 7"/>
          <p:cNvGraphicFramePr/>
          <p:nvPr/>
        </p:nvGraphicFramePr>
        <p:xfrm>
          <a:off x="4316610" y="1333499"/>
          <a:ext cx="664489" cy="3822076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0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8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2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Name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Function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Description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Example Rule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Input Word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 b="1"/>
                        <a:t>Output Word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Nothing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: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Do nothing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: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Lowercase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Lowercase all letters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l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Uppercase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Uppercase all letters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u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Capitalize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Capitalize the first letter and lower the rest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c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314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Append Character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$X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Append character X to end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$1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Prepend Character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^X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Prepend character X to front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^1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1p@ssW0rd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Replace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sXY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Replace all instances of X with Y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ss$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p@ssW0rd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"/>
                        <a:t>p@$$W0rd</a:t>
                      </a:r>
                    </a:p>
                  </a:txBody>
                  <a:tcPr marL="3309" marR="3309" marT="3309" marB="3309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394" name="Rectangle 10"/>
          <p:cNvGrpSpPr/>
          <p:nvPr/>
        </p:nvGrpSpPr>
        <p:grpSpPr>
          <a:xfrm>
            <a:off x="276836" y="959146"/>
            <a:ext cx="8079548" cy="4755854"/>
            <a:chOff x="0" y="0"/>
            <a:chExt cx="8079547" cy="4755853"/>
          </a:xfrm>
        </p:grpSpPr>
        <p:sp>
          <p:nvSpPr>
            <p:cNvPr id="392" name="Rectangle"/>
            <p:cNvSpPr/>
            <p:nvPr/>
          </p:nvSpPr>
          <p:spPr>
            <a:xfrm>
              <a:off x="0" y="0"/>
              <a:ext cx="8079548" cy="4755854"/>
            </a:xfrm>
            <a:prstGeom prst="rect">
              <a:avLst/>
            </a:prstGeom>
            <a:solidFill>
              <a:srgbClr val="000000"/>
            </a:solidFill>
            <a:ln w="25400" cap="flat">
              <a:solidFill>
                <a:srgbClr val="3A5E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1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root@kali:~/hashes# hashcat -m 0 bfield.hash /usr/share/wordlists/rockyou.txt…"/>
            <p:cNvSpPr txBox="1"/>
            <p:nvPr/>
          </p:nvSpPr>
          <p:spPr>
            <a:xfrm>
              <a:off x="0" y="147807"/>
              <a:ext cx="8079548" cy="4460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root@kali:~/hashes# hashcat -m 0 bfield.hash /usr/share/wordlists/rockyou.txt 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Initializing hashcat v0.49 with 1 threads and 32mb segment-size...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Added hashes from file bfield.hash: 548686 (1 salts)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NOTE: press enter for status-screen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e10adc3949ba59abbe56e057f20f883e:123456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25f9e794323b453885f5181f1b624d0b:123456789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5f4dcc3b5aa765d61d8327deb882cf99:password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f25a2fc72690b780b2a14e140ef6a9e0:iloveyou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8afa847f50a716e64932d995c8e7435a:princess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fcea920f7412b5da7be0cf42b8c93759:1234567</a:t>
              </a:r>
            </a:p>
            <a:p>
              <a:pPr>
                <a:defRPr>
                  <a:solidFill>
                    <a:srgbClr val="FFFFFF"/>
                  </a:solidFill>
                </a:defRPr>
              </a:pPr>
              <a:r>
                <a:t>25d55ad283aa400af464c76d713c07ad:12345678</a:t>
              </a:r>
            </a:p>
          </p:txBody>
        </p:sp>
      </p:grpSp>
      <p:sp>
        <p:nvSpPr>
          <p:cNvPr id="395" name="Title 1"/>
          <p:cNvSpPr txBox="1"/>
          <p:nvPr/>
        </p:nvSpPr>
        <p:spPr>
          <a:xfrm>
            <a:off x="34482" y="51249"/>
            <a:ext cx="8229601" cy="11500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>
              <a:defRPr sz="4200">
                <a:solidFill>
                  <a:srgbClr val="C00000"/>
                </a:solidFill>
              </a:defRPr>
            </a:lvl1pPr>
          </a:lstStyle>
          <a:p>
            <a:r>
              <a:t>Hashcat – With Battlefield Hash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Rectangle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51" name="Object 4" descr="Object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493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4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55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1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Rectangle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58" name="Object 4" descr="Object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493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Rectangle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61" name="Object 4" descr="Object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493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4113</Words>
  <Application>Microsoft Macintosh PowerPoint</Application>
  <PresentationFormat>On-screen Show (16:10)</PresentationFormat>
  <Paragraphs>636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2" baseType="lpstr">
      <vt:lpstr>Arial</vt:lpstr>
      <vt:lpstr>Calibri</vt:lpstr>
      <vt:lpstr>Lucida Console</vt:lpstr>
      <vt:lpstr>Office Theme</vt:lpstr>
      <vt:lpstr>Chapter 3: Hashing  Hashing Types. Hashing Methods. Salting. Collisions. LM and NTLM Hashes (Windows). Hash Benchmarks. Message Authentication Codes (MACs). OTP/HOTP.   Prof Bill Buchanan OBE http://asecuritysite.com/crypto03 http://asecuritysite.com/encryption </vt:lpstr>
      <vt:lpstr>Chapter 3: Hashing  Hashing Types. Hashing Methods. Salting. Collisions. LM and NTLM Hashes (Windows). Hash Benchmarks. Message Authentication Codes (MACs). OTP/HOTP. Secret Shares.  Prof Bill Buchanan OBE http://asecuritysite.com/crypto03 http://asecuritysite.com/encryption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Brute Force - How many hash codes?</vt:lpstr>
      <vt:lpstr>Chapter 3: Hashing  Hashing Types. Hashing Methods. Salting. Collisions. LM and NTLM Hashes (Windows). Hash Benchmarks. Message Authentication Codes (MACs). OTP/HOTP. Secret Shares.  Prof Bill Buchanan OBE http://asecuritysite.com/crypto03 http://asecuritysite.com/encryption </vt:lpstr>
      <vt:lpstr>PowerPoint Presentation</vt:lpstr>
      <vt:lpstr>PowerPoint Presentation</vt:lpstr>
      <vt:lpstr>PowerPoint Presentation</vt:lpstr>
      <vt:lpstr>Chapter 3: Hashing  Hashing Types. Hashing Methods. Salting. Collisions. LM and NTLM Hashes (Windows). Hash Benchmarks. Message Authentication Codes (MACs). OTP/HOTP. Secret Shares.  Prof Bill Buchanan OBE http://asecuritysite.com/crypto03 http://asecuritysite.com/encryption </vt:lpstr>
      <vt:lpstr>PowerPoint Presentation</vt:lpstr>
      <vt:lpstr>PowerPoint Presentation</vt:lpstr>
      <vt:lpstr>PowerPoint Presentation</vt:lpstr>
      <vt:lpstr>Chapter 3: Hashing  Hashing Types. Hashing Methods. Salting. Collisions. LM and NTLM Hashes (Windows). Hash Benchmarks. Message Authentication Codes (MACs). OTP/HOTP. Secret Shares.  Prof Bill Buchanan OBE http://asecuritysite.com/crypto03 http://asecuritysite.com/encryption </vt:lpstr>
      <vt:lpstr>PowerPoint Presentation</vt:lpstr>
      <vt:lpstr>PowerPoint Presentation</vt:lpstr>
      <vt:lpstr>PowerPoint Presentation</vt:lpstr>
      <vt:lpstr>Chapter 3: Hashing  Hashing Types. Hashing Methods. Salting. Collisions. LM and NTLM Hashes (Windows). Hash Benchmarks. Message Authentication Codes (MACs). OTP/HOTP. Secret Shares.  Prof Bill Buchanan OBE http://asecuritysite.com/crypto03 http://asecuritysite.com/encryption </vt:lpstr>
      <vt:lpstr>PowerPoint Presentation</vt:lpstr>
      <vt:lpstr>PowerPoint Presentation</vt:lpstr>
      <vt:lpstr>PowerPoint Presentation</vt:lpstr>
      <vt:lpstr>PowerPoint Presentation</vt:lpstr>
      <vt:lpstr>Hash Crackers/Bit Coin Miners</vt:lpstr>
      <vt:lpstr>Chapter 3: Hashing  Hashing Types. Hashing Methods. Salting. Collisions. LM and NTLM Hashes (Windows). Hash Benchmarks. Message Authentication Codes (MACs). OTP/HOTP.   Prof Bill Buchanan OBE http://asecuritysite.com/crypto03 http://asecuritysite.com/encryption </vt:lpstr>
      <vt:lpstr>Benchmark</vt:lpstr>
      <vt:lpstr>Chapter 3: Hashing  Hashing Types. Hashing Methods. Salting. Collisions. LM and NTLM Hashes (Windows). Hash Benchmarks. Message Authentication Codes (MACs). OTP/HOTP.  Prof Bill Buchanan OBE http://asecuritysite.com/crypto02 http://asecuritysite.com/encryption </vt:lpstr>
      <vt:lpstr>PowerPoint Presentation</vt:lpstr>
      <vt:lpstr>Chapter 3: Hashing  Hashing Types. Hashing Methods. Salting. Collisions. LM and NTLM Hashes (Windows). Hash Benchmarks. Message Authentication Codes (MACs). OTP/HOTP.  Prof Bill Buchanan OBE http://asecuritysite.com/crypto03 http://asecuritysite.com/encryption </vt:lpstr>
      <vt:lpstr>PowerPoint Presentation</vt:lpstr>
      <vt:lpstr>Chapter 3: Hashing  Hashing Types. Hashing Methods. Salting. Collisions. LM and NTLM Hashes (Windows). Hash Benchmarks. Message Authentication Codes (MACs). OTP/HOTP.  Prof Bill Buchanan OBE http://asecuritysite.com/crypto03 http://asecuritysite.com/encryption </vt:lpstr>
      <vt:lpstr>Hashing  Hashcat  Prof Bill Buchanan OBE http://asecuritysite.com/crypto02 http://asecuritysite.com/encryption </vt:lpstr>
      <vt:lpstr>Hashcat</vt:lpstr>
      <vt:lpstr>Hashcat</vt:lpstr>
      <vt:lpstr>Hashcat</vt:lpstr>
      <vt:lpstr>Hashcat</vt:lpstr>
      <vt:lpstr>Hashcat - Outputs</vt:lpstr>
      <vt:lpstr>Hashcat</vt:lpstr>
      <vt:lpstr>Hashcat</vt:lpstr>
      <vt:lpstr>Combinational Attack (-a 1)</vt:lpstr>
      <vt:lpstr>Hashing  Brute Force (-a 3)  Prof Bill Buchanan OBE http://asecuritysite.com/crypto02 http://asecuritysite.com/encryption </vt:lpstr>
      <vt:lpstr>Hashcat – Brute Force</vt:lpstr>
      <vt:lpstr>Hashcat – Brute Force</vt:lpstr>
      <vt:lpstr>Hashcat –  Brute Force</vt:lpstr>
      <vt:lpstr>Hashcat –  Brute Force</vt:lpstr>
      <vt:lpstr>Hashcat –  Brute Force</vt:lpstr>
      <vt:lpstr>Chapter 3: Hashing  Rules and Lists  Prof Bill Buchanan OBE http://asecuritysite.com/crypto02 http://asecuritysite.com/encryption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3: Hashing  Hashing Types. Hashing Methods. Salting. Collisions. LM and NTLM Hashes (Windows). Hash Benchmarks. Message Authentication Codes (MACs). OTP/HOTP.   Prof Bill Buchanan OBE http://asecuritysite.com/crypto03 http://asecuritysite.com/encryption </dc:title>
  <cp:lastModifiedBy>Buchanan, Bill</cp:lastModifiedBy>
  <cp:revision>4</cp:revision>
  <dcterms:modified xsi:type="dcterms:W3CDTF">2020-01-31T08:25:27Z</dcterms:modified>
</cp:coreProperties>
</file>